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Nuni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Nunito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italic.fntdata"/><Relationship Id="rId47" Type="http://schemas.openxmlformats.org/officeDocument/2006/relationships/font" Target="fonts/Nunito-bold.fntdata"/><Relationship Id="rId49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92429bd270_0_1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92429bd270_0_1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92429bd270_0_1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92429bd270_0_1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92429bd270_0_1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92429bd270_0_1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925e4559b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925e4559b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b534c396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b534c396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b534c3962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b534c3962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b534c3962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b534c3962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b534c3962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b534c3962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b534c3962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b534c3962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b534c3962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b534c3962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92429bd270_0_1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92429bd270_0_1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b534c3962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b534c3962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b534c39628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b534c39628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b534c3962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b534c3962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925e4559b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925e4559b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b534c39628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b534c39628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b534c39628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b534c39628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b534c39628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b534c39628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b534c39628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b534c39628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b534c39628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b534c39628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b534c39628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b534c39628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2429bd270_0_1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92429bd270_0_1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b534c39628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b534c39628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b534c39628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3b534c39628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b534c39628_0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3b534c39628_0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3925e4559b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3925e4559b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b534c39628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3b534c39628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925e4559b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3925e4559b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b534c39628_0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3b534c39628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b534c39628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3b534c39628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3925e4559b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3925e4559b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925e4559b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3925e4559b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92429bd270_0_1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92429bd270_0_1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925e4559b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925e4559b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92429bd270_0_1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92429bd270_0_1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2429bd270_0_1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92429bd270_0_1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92429bd270_0_1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92429bd270_0_1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925e4559b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925e4559b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92429bd270_0_1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92429bd270_0_1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Relationship Id="rId4" Type="http://schemas.openxmlformats.org/officeDocument/2006/relationships/image" Target="../media/image3.jpg"/><Relationship Id="rId5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gif"/><Relationship Id="rId4" Type="http://schemas.openxmlformats.org/officeDocument/2006/relationships/image" Target="../media/image8.jpg"/><Relationship Id="rId5" Type="http://schemas.openxmlformats.org/officeDocument/2006/relationships/image" Target="../media/image25.png"/><Relationship Id="rId6" Type="http://schemas.openxmlformats.org/officeDocument/2006/relationships/image" Target="../media/image1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title"/>
          </p:nvPr>
        </p:nvSpPr>
        <p:spPr>
          <a:xfrm>
            <a:off x="995675" y="710200"/>
            <a:ext cx="6962400" cy="21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 to ML and Support Vector Machines</a:t>
            </a:r>
            <a:endParaRPr sz="2800"/>
          </a:p>
        </p:txBody>
      </p:sp>
      <p:sp>
        <p:nvSpPr>
          <p:cNvPr id="129" name="Google Shape;129;p13"/>
          <p:cNvSpPr txBox="1"/>
          <p:nvPr/>
        </p:nvSpPr>
        <p:spPr>
          <a:xfrm>
            <a:off x="5617375" y="4058925"/>
            <a:ext cx="29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 Vikas Thammanna Gowda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2"/>
          <p:cNvGrpSpPr/>
          <p:nvPr/>
        </p:nvGrpSpPr>
        <p:grpSpPr>
          <a:xfrm>
            <a:off x="1014915" y="1269266"/>
            <a:ext cx="7245668" cy="3087552"/>
            <a:chOff x="-111500" y="452862"/>
            <a:chExt cx="9833969" cy="4190488"/>
          </a:xfrm>
        </p:grpSpPr>
        <p:sp>
          <p:nvSpPr>
            <p:cNvPr id="247" name="Google Shape;247;p22"/>
            <p:cNvSpPr/>
            <p:nvPr/>
          </p:nvSpPr>
          <p:spPr>
            <a:xfrm>
              <a:off x="7761291" y="2559453"/>
              <a:ext cx="1270500" cy="228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71135"/>
                  </a:lnTo>
                  <a:lnTo>
                    <a:pt x="120000" y="71135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48" name="Google Shape;248;p22"/>
            <p:cNvSpPr/>
            <p:nvPr/>
          </p:nvSpPr>
          <p:spPr>
            <a:xfrm>
              <a:off x="7761291" y="2559453"/>
              <a:ext cx="750900" cy="14481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2297"/>
                  </a:lnTo>
                  <a:lnTo>
                    <a:pt x="120000" y="112297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49" name="Google Shape;249;p22"/>
            <p:cNvSpPr/>
            <p:nvPr/>
          </p:nvSpPr>
          <p:spPr>
            <a:xfrm>
              <a:off x="7045502" y="2559453"/>
              <a:ext cx="715800" cy="3198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5110"/>
                  </a:lnTo>
                  <a:lnTo>
                    <a:pt x="0" y="85110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0" name="Google Shape;250;p22"/>
            <p:cNvSpPr/>
            <p:nvPr/>
          </p:nvSpPr>
          <p:spPr>
            <a:xfrm>
              <a:off x="5033737" y="1090088"/>
              <a:ext cx="2727600" cy="8322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06594"/>
                  </a:lnTo>
                  <a:lnTo>
                    <a:pt x="120000" y="106594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3755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1" name="Google Shape;251;p22"/>
            <p:cNvSpPr/>
            <p:nvPr/>
          </p:nvSpPr>
          <p:spPr>
            <a:xfrm>
              <a:off x="4636943" y="2587338"/>
              <a:ext cx="639000" cy="1132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0149"/>
                  </a:lnTo>
                  <a:lnTo>
                    <a:pt x="120000" y="110149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2" name="Google Shape;252;p22"/>
            <p:cNvSpPr/>
            <p:nvPr/>
          </p:nvSpPr>
          <p:spPr>
            <a:xfrm>
              <a:off x="3194336" y="2587338"/>
              <a:ext cx="1442700" cy="3906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91430"/>
                  </a:lnTo>
                  <a:lnTo>
                    <a:pt x="0" y="91430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3" name="Google Shape;253;p22"/>
            <p:cNvSpPr/>
            <p:nvPr/>
          </p:nvSpPr>
          <p:spPr>
            <a:xfrm>
              <a:off x="4636943" y="1090088"/>
              <a:ext cx="396900" cy="8601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107029"/>
                  </a:lnTo>
                  <a:lnTo>
                    <a:pt x="0" y="107029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3755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4" name="Google Shape;254;p22"/>
            <p:cNvSpPr/>
            <p:nvPr/>
          </p:nvSpPr>
          <p:spPr>
            <a:xfrm>
              <a:off x="1481101" y="2587338"/>
              <a:ext cx="511500" cy="1312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1503"/>
                  </a:lnTo>
                  <a:lnTo>
                    <a:pt x="120000" y="111503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5" name="Google Shape;255;p22"/>
            <p:cNvSpPr/>
            <p:nvPr/>
          </p:nvSpPr>
          <p:spPr>
            <a:xfrm>
              <a:off x="480517" y="2587338"/>
              <a:ext cx="1000500" cy="3543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8515"/>
                  </a:lnTo>
                  <a:lnTo>
                    <a:pt x="0" y="88515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6" name="Google Shape;256;p22"/>
            <p:cNvSpPr/>
            <p:nvPr/>
          </p:nvSpPr>
          <p:spPr>
            <a:xfrm>
              <a:off x="1481101" y="1090088"/>
              <a:ext cx="3552600" cy="8601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107029"/>
                  </a:lnTo>
                  <a:lnTo>
                    <a:pt x="0" y="107029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3755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7" name="Google Shape;257;p22"/>
            <p:cNvSpPr/>
            <p:nvPr/>
          </p:nvSpPr>
          <p:spPr>
            <a:xfrm>
              <a:off x="4211304" y="452862"/>
              <a:ext cx="16449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4322804" y="558787"/>
              <a:ext cx="16449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2"/>
            <p:cNvSpPr txBox="1"/>
            <p:nvPr/>
          </p:nvSpPr>
          <p:spPr>
            <a:xfrm>
              <a:off x="4341468" y="577451"/>
              <a:ext cx="1607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525" lIns="50525" spcFirstLastPara="1" rIns="50525" wrap="square" tIns="50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26"/>
                <a:buFont typeface="Trebuchet MS"/>
                <a:buNone/>
              </a:pPr>
              <a:r>
                <a:rPr lang="en" sz="1326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Machine Learning</a:t>
              </a:r>
              <a:endParaRPr sz="1031"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833242" y="1950112"/>
              <a:ext cx="12957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944743" y="2056038"/>
              <a:ext cx="12957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2"/>
            <p:cNvSpPr txBox="1"/>
            <p:nvPr/>
          </p:nvSpPr>
          <p:spPr>
            <a:xfrm>
              <a:off x="963407" y="2074702"/>
              <a:ext cx="12585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Supervised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Learning</a:t>
              </a:r>
              <a:endParaRPr sz="1031"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-111500" y="2941653"/>
              <a:ext cx="1184100" cy="4770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0" y="3047578"/>
              <a:ext cx="1184100" cy="4770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2"/>
            <p:cNvSpPr txBox="1"/>
            <p:nvPr/>
          </p:nvSpPr>
          <p:spPr>
            <a:xfrm>
              <a:off x="13974" y="3061552"/>
              <a:ext cx="1156200" cy="4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Regression</a:t>
              </a:r>
              <a:endParaRPr sz="1031"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1220818" y="3900224"/>
              <a:ext cx="15435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1332318" y="4006150"/>
              <a:ext cx="15435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2"/>
            <p:cNvSpPr txBox="1"/>
            <p:nvPr/>
          </p:nvSpPr>
          <p:spPr>
            <a:xfrm>
              <a:off x="1350982" y="4024814"/>
              <a:ext cx="15060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Classification</a:t>
              </a:r>
              <a:endParaRPr sz="1031"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3824519" y="1950112"/>
              <a:ext cx="16248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3936020" y="2056038"/>
              <a:ext cx="16248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2"/>
            <p:cNvSpPr txBox="1"/>
            <p:nvPr/>
          </p:nvSpPr>
          <p:spPr>
            <a:xfrm>
              <a:off x="3954684" y="2074702"/>
              <a:ext cx="15876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Unsupervised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Learning </a:t>
              </a:r>
              <a:endParaRPr sz="1031"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2606893" y="2977809"/>
              <a:ext cx="1174800" cy="451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2718394" y="3083735"/>
              <a:ext cx="1174800" cy="451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2"/>
            <p:cNvSpPr txBox="1"/>
            <p:nvPr/>
          </p:nvSpPr>
          <p:spPr>
            <a:xfrm>
              <a:off x="2731608" y="3096949"/>
              <a:ext cx="11484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Clustering</a:t>
              </a:r>
              <a:endParaRPr sz="1031"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4517291" y="3719745"/>
              <a:ext cx="15174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4628792" y="3825670"/>
              <a:ext cx="15174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2"/>
            <p:cNvSpPr txBox="1"/>
            <p:nvPr/>
          </p:nvSpPr>
          <p:spPr>
            <a:xfrm>
              <a:off x="4647456" y="3844334"/>
              <a:ext cx="14802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Association Analysis</a:t>
              </a:r>
              <a:endParaRPr sz="1031"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6929921" y="1922227"/>
              <a:ext cx="16626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7041421" y="2028152"/>
              <a:ext cx="16626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2"/>
            <p:cNvSpPr txBox="1"/>
            <p:nvPr/>
          </p:nvSpPr>
          <p:spPr>
            <a:xfrm>
              <a:off x="7060085" y="2046816"/>
              <a:ext cx="1625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Reinforcement Learning</a:t>
              </a:r>
              <a:endParaRPr sz="1031"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6317584" y="2879192"/>
              <a:ext cx="14559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6429085" y="2985117"/>
              <a:ext cx="14559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2"/>
            <p:cNvSpPr txBox="1"/>
            <p:nvPr/>
          </p:nvSpPr>
          <p:spPr>
            <a:xfrm>
              <a:off x="6447749" y="3003781"/>
              <a:ext cx="1418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Dynamic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Programming</a:t>
              </a:r>
              <a:endParaRPr sz="1031"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8010441" y="4007597"/>
              <a:ext cx="1003500" cy="5298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8121942" y="4113523"/>
              <a:ext cx="1003500" cy="5298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2"/>
            <p:cNvSpPr txBox="1"/>
            <p:nvPr/>
          </p:nvSpPr>
          <p:spPr>
            <a:xfrm>
              <a:off x="8137461" y="4129042"/>
              <a:ext cx="972600" cy="4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Gaming</a:t>
              </a:r>
              <a:endParaRPr sz="1031"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8452368" y="2787750"/>
              <a:ext cx="11586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8563869" y="2893675"/>
              <a:ext cx="11586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2"/>
            <p:cNvSpPr txBox="1"/>
            <p:nvPr/>
          </p:nvSpPr>
          <p:spPr>
            <a:xfrm>
              <a:off x="8582533" y="2912339"/>
              <a:ext cx="1121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Robot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Navigation</a:t>
              </a:r>
              <a:endParaRPr sz="1031"/>
            </a:p>
          </p:txBody>
        </p:sp>
      </p:grpSp>
      <p:sp>
        <p:nvSpPr>
          <p:cNvPr id="290" name="Google Shape;290;p22"/>
          <p:cNvSpPr txBox="1"/>
          <p:nvPr/>
        </p:nvSpPr>
        <p:spPr>
          <a:xfrm>
            <a:off x="1929000" y="285125"/>
            <a:ext cx="55830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Categories of Machine Learning</a:t>
            </a:r>
            <a:endParaRPr sz="3000">
              <a:solidFill>
                <a:srgbClr val="5FCBE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1" name="Google Shape;2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250" y="873883"/>
            <a:ext cx="1601800" cy="99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641" y="2171097"/>
            <a:ext cx="1143029" cy="801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3662" y="3925698"/>
            <a:ext cx="1601789" cy="901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23"/>
          <p:cNvGrpSpPr/>
          <p:nvPr/>
        </p:nvGrpSpPr>
        <p:grpSpPr>
          <a:xfrm>
            <a:off x="1014915" y="1269266"/>
            <a:ext cx="7245668" cy="3087552"/>
            <a:chOff x="-111500" y="452862"/>
            <a:chExt cx="9833969" cy="4190488"/>
          </a:xfrm>
        </p:grpSpPr>
        <p:sp>
          <p:nvSpPr>
            <p:cNvPr id="299" name="Google Shape;299;p23"/>
            <p:cNvSpPr/>
            <p:nvPr/>
          </p:nvSpPr>
          <p:spPr>
            <a:xfrm>
              <a:off x="7761291" y="2559453"/>
              <a:ext cx="1270500" cy="228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71135"/>
                  </a:lnTo>
                  <a:lnTo>
                    <a:pt x="120000" y="71135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0" name="Google Shape;300;p23"/>
            <p:cNvSpPr/>
            <p:nvPr/>
          </p:nvSpPr>
          <p:spPr>
            <a:xfrm>
              <a:off x="7761291" y="2559453"/>
              <a:ext cx="750900" cy="14481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2297"/>
                  </a:lnTo>
                  <a:lnTo>
                    <a:pt x="120000" y="112297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1" name="Google Shape;301;p23"/>
            <p:cNvSpPr/>
            <p:nvPr/>
          </p:nvSpPr>
          <p:spPr>
            <a:xfrm>
              <a:off x="7045502" y="2559453"/>
              <a:ext cx="715800" cy="3198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5110"/>
                  </a:lnTo>
                  <a:lnTo>
                    <a:pt x="0" y="85110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2" name="Google Shape;302;p23"/>
            <p:cNvSpPr/>
            <p:nvPr/>
          </p:nvSpPr>
          <p:spPr>
            <a:xfrm>
              <a:off x="5033737" y="1090088"/>
              <a:ext cx="2727600" cy="8322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06594"/>
                  </a:lnTo>
                  <a:lnTo>
                    <a:pt x="120000" y="106594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3755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3" name="Google Shape;303;p23"/>
            <p:cNvSpPr/>
            <p:nvPr/>
          </p:nvSpPr>
          <p:spPr>
            <a:xfrm>
              <a:off x="4636943" y="2587338"/>
              <a:ext cx="639000" cy="1132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0149"/>
                  </a:lnTo>
                  <a:lnTo>
                    <a:pt x="120000" y="110149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4" name="Google Shape;304;p23"/>
            <p:cNvSpPr/>
            <p:nvPr/>
          </p:nvSpPr>
          <p:spPr>
            <a:xfrm>
              <a:off x="3194336" y="2587338"/>
              <a:ext cx="1442700" cy="3906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91430"/>
                  </a:lnTo>
                  <a:lnTo>
                    <a:pt x="0" y="91430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5" name="Google Shape;305;p23"/>
            <p:cNvSpPr/>
            <p:nvPr/>
          </p:nvSpPr>
          <p:spPr>
            <a:xfrm>
              <a:off x="4636943" y="1090088"/>
              <a:ext cx="396900" cy="8601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107029"/>
                  </a:lnTo>
                  <a:lnTo>
                    <a:pt x="0" y="107029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3755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6" name="Google Shape;306;p23"/>
            <p:cNvSpPr/>
            <p:nvPr/>
          </p:nvSpPr>
          <p:spPr>
            <a:xfrm>
              <a:off x="1481101" y="2587338"/>
              <a:ext cx="511500" cy="1312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1503"/>
                  </a:lnTo>
                  <a:lnTo>
                    <a:pt x="120000" y="111503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7" name="Google Shape;307;p23"/>
            <p:cNvSpPr/>
            <p:nvPr/>
          </p:nvSpPr>
          <p:spPr>
            <a:xfrm>
              <a:off x="480517" y="2587338"/>
              <a:ext cx="1000500" cy="3543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8515"/>
                  </a:lnTo>
                  <a:lnTo>
                    <a:pt x="0" y="88515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8" name="Google Shape;308;p23"/>
            <p:cNvSpPr/>
            <p:nvPr/>
          </p:nvSpPr>
          <p:spPr>
            <a:xfrm>
              <a:off x="1481101" y="1090088"/>
              <a:ext cx="3552600" cy="8601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107029"/>
                  </a:lnTo>
                  <a:lnTo>
                    <a:pt x="0" y="107029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3755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9" name="Google Shape;309;p23"/>
            <p:cNvSpPr/>
            <p:nvPr/>
          </p:nvSpPr>
          <p:spPr>
            <a:xfrm>
              <a:off x="4211304" y="452862"/>
              <a:ext cx="16449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4322804" y="558787"/>
              <a:ext cx="16449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3"/>
            <p:cNvSpPr txBox="1"/>
            <p:nvPr/>
          </p:nvSpPr>
          <p:spPr>
            <a:xfrm>
              <a:off x="4341468" y="577451"/>
              <a:ext cx="1607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525" lIns="50525" spcFirstLastPara="1" rIns="50525" wrap="square" tIns="50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26"/>
                <a:buFont typeface="Trebuchet MS"/>
                <a:buNone/>
              </a:pPr>
              <a:r>
                <a:rPr lang="en" sz="1326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Machine Learning</a:t>
              </a:r>
              <a:endParaRPr sz="1031"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833242" y="1950112"/>
              <a:ext cx="12957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944743" y="2056038"/>
              <a:ext cx="12957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3"/>
            <p:cNvSpPr txBox="1"/>
            <p:nvPr/>
          </p:nvSpPr>
          <p:spPr>
            <a:xfrm>
              <a:off x="963407" y="2074702"/>
              <a:ext cx="12585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Supervised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Learning</a:t>
              </a:r>
              <a:endParaRPr sz="1031"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-111500" y="2941653"/>
              <a:ext cx="1184100" cy="4770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0" y="3047578"/>
              <a:ext cx="1184100" cy="4770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3"/>
            <p:cNvSpPr txBox="1"/>
            <p:nvPr/>
          </p:nvSpPr>
          <p:spPr>
            <a:xfrm>
              <a:off x="13974" y="3061552"/>
              <a:ext cx="1156200" cy="4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Regression</a:t>
              </a:r>
              <a:endParaRPr sz="1031"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1220818" y="3900224"/>
              <a:ext cx="15435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1332318" y="4006150"/>
              <a:ext cx="15435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3"/>
            <p:cNvSpPr txBox="1"/>
            <p:nvPr/>
          </p:nvSpPr>
          <p:spPr>
            <a:xfrm>
              <a:off x="1350982" y="4024814"/>
              <a:ext cx="15060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Classification</a:t>
              </a:r>
              <a:endParaRPr sz="1031"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3824519" y="1950112"/>
              <a:ext cx="16248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3936020" y="2056038"/>
              <a:ext cx="16248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3"/>
            <p:cNvSpPr txBox="1"/>
            <p:nvPr/>
          </p:nvSpPr>
          <p:spPr>
            <a:xfrm>
              <a:off x="3954684" y="2074702"/>
              <a:ext cx="15876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Unsupervised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Learning </a:t>
              </a:r>
              <a:endParaRPr sz="1031"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2606893" y="2977809"/>
              <a:ext cx="1174800" cy="451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2718394" y="3083735"/>
              <a:ext cx="1174800" cy="451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3"/>
            <p:cNvSpPr txBox="1"/>
            <p:nvPr/>
          </p:nvSpPr>
          <p:spPr>
            <a:xfrm>
              <a:off x="2731608" y="3096949"/>
              <a:ext cx="11484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Clustering</a:t>
              </a:r>
              <a:endParaRPr sz="1031"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4517291" y="3719745"/>
              <a:ext cx="15174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4628792" y="3825670"/>
              <a:ext cx="15174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3"/>
            <p:cNvSpPr txBox="1"/>
            <p:nvPr/>
          </p:nvSpPr>
          <p:spPr>
            <a:xfrm>
              <a:off x="4647456" y="3844334"/>
              <a:ext cx="14802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Association Analysis</a:t>
              </a:r>
              <a:endParaRPr sz="1031"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6929921" y="1922227"/>
              <a:ext cx="16626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7041421" y="2028152"/>
              <a:ext cx="16626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3"/>
            <p:cNvSpPr txBox="1"/>
            <p:nvPr/>
          </p:nvSpPr>
          <p:spPr>
            <a:xfrm>
              <a:off x="7060085" y="2046816"/>
              <a:ext cx="1625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Reinforcement Learning</a:t>
              </a:r>
              <a:endParaRPr sz="1031"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6317584" y="2879192"/>
              <a:ext cx="14559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6429085" y="2985117"/>
              <a:ext cx="14559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3"/>
            <p:cNvSpPr txBox="1"/>
            <p:nvPr/>
          </p:nvSpPr>
          <p:spPr>
            <a:xfrm>
              <a:off x="6447749" y="3003781"/>
              <a:ext cx="1418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Dynamic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Programming</a:t>
              </a:r>
              <a:endParaRPr sz="1031"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8010441" y="4007597"/>
              <a:ext cx="1003500" cy="5298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8121942" y="4113523"/>
              <a:ext cx="1003500" cy="5298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3"/>
            <p:cNvSpPr txBox="1"/>
            <p:nvPr/>
          </p:nvSpPr>
          <p:spPr>
            <a:xfrm>
              <a:off x="8137461" y="4129042"/>
              <a:ext cx="972600" cy="4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Gaming</a:t>
              </a:r>
              <a:endParaRPr sz="1031"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8452368" y="2787750"/>
              <a:ext cx="11586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8563869" y="2893675"/>
              <a:ext cx="11586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3"/>
            <p:cNvSpPr txBox="1"/>
            <p:nvPr/>
          </p:nvSpPr>
          <p:spPr>
            <a:xfrm>
              <a:off x="8582533" y="2912339"/>
              <a:ext cx="1121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Robot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Navigation</a:t>
              </a:r>
              <a:endParaRPr sz="1031"/>
            </a:p>
          </p:txBody>
        </p:sp>
      </p:grpSp>
      <p:sp>
        <p:nvSpPr>
          <p:cNvPr id="342" name="Google Shape;342;p23"/>
          <p:cNvSpPr txBox="1"/>
          <p:nvPr/>
        </p:nvSpPr>
        <p:spPr>
          <a:xfrm>
            <a:off x="1929000" y="285125"/>
            <a:ext cx="55830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Categories of Machine Learning</a:t>
            </a:r>
            <a:endParaRPr sz="3000">
              <a:solidFill>
                <a:srgbClr val="5FCBE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3" name="Google Shape;34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4575" y="1721490"/>
            <a:ext cx="3200324" cy="192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3"/>
          <p:cNvPicPr preferRelativeResize="0"/>
          <p:nvPr/>
        </p:nvPicPr>
        <p:blipFill rotWithShape="1">
          <a:blip r:embed="rId4">
            <a:alphaModFix/>
          </a:blip>
          <a:srcRect b="0" l="0" r="28779" t="0"/>
          <a:stretch/>
        </p:blipFill>
        <p:spPr>
          <a:xfrm>
            <a:off x="649750" y="817026"/>
            <a:ext cx="3200324" cy="223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24"/>
          <p:cNvGrpSpPr/>
          <p:nvPr/>
        </p:nvGrpSpPr>
        <p:grpSpPr>
          <a:xfrm>
            <a:off x="1014915" y="1269266"/>
            <a:ext cx="7245668" cy="3087552"/>
            <a:chOff x="-111500" y="452862"/>
            <a:chExt cx="9833969" cy="4190488"/>
          </a:xfrm>
        </p:grpSpPr>
        <p:sp>
          <p:nvSpPr>
            <p:cNvPr id="350" name="Google Shape;350;p24"/>
            <p:cNvSpPr/>
            <p:nvPr/>
          </p:nvSpPr>
          <p:spPr>
            <a:xfrm>
              <a:off x="7761291" y="2559453"/>
              <a:ext cx="1270500" cy="228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71135"/>
                  </a:lnTo>
                  <a:lnTo>
                    <a:pt x="120000" y="71135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1" name="Google Shape;351;p24"/>
            <p:cNvSpPr/>
            <p:nvPr/>
          </p:nvSpPr>
          <p:spPr>
            <a:xfrm>
              <a:off x="7761291" y="2559453"/>
              <a:ext cx="750900" cy="14481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2297"/>
                  </a:lnTo>
                  <a:lnTo>
                    <a:pt x="120000" y="112297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2" name="Google Shape;352;p24"/>
            <p:cNvSpPr/>
            <p:nvPr/>
          </p:nvSpPr>
          <p:spPr>
            <a:xfrm>
              <a:off x="7045502" y="2559453"/>
              <a:ext cx="715800" cy="3198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5110"/>
                  </a:lnTo>
                  <a:lnTo>
                    <a:pt x="0" y="85110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3" name="Google Shape;353;p24"/>
            <p:cNvSpPr/>
            <p:nvPr/>
          </p:nvSpPr>
          <p:spPr>
            <a:xfrm>
              <a:off x="5033737" y="1090088"/>
              <a:ext cx="2727600" cy="8322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06594"/>
                  </a:lnTo>
                  <a:lnTo>
                    <a:pt x="120000" y="106594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3755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4" name="Google Shape;354;p24"/>
            <p:cNvSpPr/>
            <p:nvPr/>
          </p:nvSpPr>
          <p:spPr>
            <a:xfrm>
              <a:off x="4636943" y="2587338"/>
              <a:ext cx="639000" cy="1132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0149"/>
                  </a:lnTo>
                  <a:lnTo>
                    <a:pt x="120000" y="110149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5" name="Google Shape;355;p24"/>
            <p:cNvSpPr/>
            <p:nvPr/>
          </p:nvSpPr>
          <p:spPr>
            <a:xfrm>
              <a:off x="3194336" y="2587338"/>
              <a:ext cx="1442700" cy="3906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91430"/>
                  </a:lnTo>
                  <a:lnTo>
                    <a:pt x="0" y="91430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6" name="Google Shape;356;p24"/>
            <p:cNvSpPr/>
            <p:nvPr/>
          </p:nvSpPr>
          <p:spPr>
            <a:xfrm>
              <a:off x="4636943" y="1090088"/>
              <a:ext cx="396900" cy="8601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107029"/>
                  </a:lnTo>
                  <a:lnTo>
                    <a:pt x="0" y="107029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3755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7" name="Google Shape;357;p24"/>
            <p:cNvSpPr/>
            <p:nvPr/>
          </p:nvSpPr>
          <p:spPr>
            <a:xfrm>
              <a:off x="1481101" y="2587338"/>
              <a:ext cx="511500" cy="1312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1503"/>
                  </a:lnTo>
                  <a:lnTo>
                    <a:pt x="120000" y="111503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8" name="Google Shape;358;p24"/>
            <p:cNvSpPr/>
            <p:nvPr/>
          </p:nvSpPr>
          <p:spPr>
            <a:xfrm>
              <a:off x="480517" y="2587338"/>
              <a:ext cx="1000500" cy="3543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8515"/>
                  </a:lnTo>
                  <a:lnTo>
                    <a:pt x="0" y="88515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9" name="Google Shape;359;p24"/>
            <p:cNvSpPr/>
            <p:nvPr/>
          </p:nvSpPr>
          <p:spPr>
            <a:xfrm>
              <a:off x="1481101" y="1090088"/>
              <a:ext cx="3552600" cy="8601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107029"/>
                  </a:lnTo>
                  <a:lnTo>
                    <a:pt x="0" y="107029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3755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60" name="Google Shape;360;p24"/>
            <p:cNvSpPr/>
            <p:nvPr/>
          </p:nvSpPr>
          <p:spPr>
            <a:xfrm>
              <a:off x="4211304" y="452862"/>
              <a:ext cx="16449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4322804" y="558787"/>
              <a:ext cx="16449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4"/>
            <p:cNvSpPr txBox="1"/>
            <p:nvPr/>
          </p:nvSpPr>
          <p:spPr>
            <a:xfrm>
              <a:off x="4341468" y="577451"/>
              <a:ext cx="1607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525" lIns="50525" spcFirstLastPara="1" rIns="50525" wrap="square" tIns="50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26"/>
                <a:buFont typeface="Trebuchet MS"/>
                <a:buNone/>
              </a:pPr>
              <a:r>
                <a:rPr lang="en" sz="1326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Machine Learning</a:t>
              </a:r>
              <a:endParaRPr sz="1031"/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833242" y="1950112"/>
              <a:ext cx="12957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944743" y="2056038"/>
              <a:ext cx="12957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4"/>
            <p:cNvSpPr txBox="1"/>
            <p:nvPr/>
          </p:nvSpPr>
          <p:spPr>
            <a:xfrm>
              <a:off x="963407" y="2074702"/>
              <a:ext cx="12585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Supervised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Learning</a:t>
              </a:r>
              <a:endParaRPr sz="1031"/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-111500" y="2941653"/>
              <a:ext cx="1184100" cy="4770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4"/>
            <p:cNvSpPr/>
            <p:nvPr/>
          </p:nvSpPr>
          <p:spPr>
            <a:xfrm>
              <a:off x="0" y="3047578"/>
              <a:ext cx="1184100" cy="4770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4"/>
            <p:cNvSpPr txBox="1"/>
            <p:nvPr/>
          </p:nvSpPr>
          <p:spPr>
            <a:xfrm>
              <a:off x="13974" y="3061552"/>
              <a:ext cx="1156200" cy="4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Regression</a:t>
              </a:r>
              <a:endParaRPr sz="1031"/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1220818" y="3900224"/>
              <a:ext cx="15435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1332318" y="4006150"/>
              <a:ext cx="15435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4"/>
            <p:cNvSpPr txBox="1"/>
            <p:nvPr/>
          </p:nvSpPr>
          <p:spPr>
            <a:xfrm>
              <a:off x="1350982" y="4024814"/>
              <a:ext cx="15060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Classification</a:t>
              </a:r>
              <a:endParaRPr sz="1031"/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3824519" y="1950112"/>
              <a:ext cx="16248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3936020" y="2056038"/>
              <a:ext cx="16248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4"/>
            <p:cNvSpPr txBox="1"/>
            <p:nvPr/>
          </p:nvSpPr>
          <p:spPr>
            <a:xfrm>
              <a:off x="3954684" y="2074702"/>
              <a:ext cx="15876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Unsupervised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Learning </a:t>
              </a:r>
              <a:endParaRPr sz="1031"/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2606893" y="2977809"/>
              <a:ext cx="1174800" cy="451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2718394" y="3083735"/>
              <a:ext cx="1174800" cy="451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4"/>
            <p:cNvSpPr txBox="1"/>
            <p:nvPr/>
          </p:nvSpPr>
          <p:spPr>
            <a:xfrm>
              <a:off x="2731608" y="3096949"/>
              <a:ext cx="11484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Clustering</a:t>
              </a:r>
              <a:endParaRPr sz="1031"/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4517291" y="3719745"/>
              <a:ext cx="15174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4628792" y="3825670"/>
              <a:ext cx="15174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4"/>
            <p:cNvSpPr txBox="1"/>
            <p:nvPr/>
          </p:nvSpPr>
          <p:spPr>
            <a:xfrm>
              <a:off x="4647456" y="3844334"/>
              <a:ext cx="14802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Association Analysis</a:t>
              </a:r>
              <a:endParaRPr sz="1031"/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6929921" y="1922227"/>
              <a:ext cx="16626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7041421" y="2028152"/>
              <a:ext cx="16626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4"/>
            <p:cNvSpPr txBox="1"/>
            <p:nvPr/>
          </p:nvSpPr>
          <p:spPr>
            <a:xfrm>
              <a:off x="7060085" y="2046816"/>
              <a:ext cx="1625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Reinforcement Learning</a:t>
              </a:r>
              <a:endParaRPr sz="1031"/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6317584" y="2879192"/>
              <a:ext cx="14559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6429085" y="2985117"/>
              <a:ext cx="14559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4"/>
            <p:cNvSpPr txBox="1"/>
            <p:nvPr/>
          </p:nvSpPr>
          <p:spPr>
            <a:xfrm>
              <a:off x="6447749" y="3003781"/>
              <a:ext cx="1418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Dynamic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Programming</a:t>
              </a:r>
              <a:endParaRPr sz="1031"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8010441" y="4007597"/>
              <a:ext cx="1003500" cy="5298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8121942" y="4113523"/>
              <a:ext cx="1003500" cy="5298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4"/>
            <p:cNvSpPr txBox="1"/>
            <p:nvPr/>
          </p:nvSpPr>
          <p:spPr>
            <a:xfrm>
              <a:off x="8137461" y="4129042"/>
              <a:ext cx="972600" cy="4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Gaming</a:t>
              </a:r>
              <a:endParaRPr sz="1031"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8452368" y="2787750"/>
              <a:ext cx="11586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8563869" y="2893675"/>
              <a:ext cx="11586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4"/>
            <p:cNvSpPr txBox="1"/>
            <p:nvPr/>
          </p:nvSpPr>
          <p:spPr>
            <a:xfrm>
              <a:off x="8582533" y="2912339"/>
              <a:ext cx="1121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Robot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Navigation</a:t>
              </a:r>
              <a:endParaRPr sz="1031"/>
            </a:p>
          </p:txBody>
        </p:sp>
      </p:grpSp>
      <p:sp>
        <p:nvSpPr>
          <p:cNvPr id="393" name="Google Shape;393;p24"/>
          <p:cNvSpPr txBox="1"/>
          <p:nvPr/>
        </p:nvSpPr>
        <p:spPr>
          <a:xfrm>
            <a:off x="1929000" y="285125"/>
            <a:ext cx="55830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Categories of Machine Learning</a:t>
            </a:r>
            <a:endParaRPr sz="3000">
              <a:solidFill>
                <a:srgbClr val="5FCBE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4" name="Google Shape;39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2600" y="817023"/>
            <a:ext cx="2022300" cy="13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5"/>
          <p:cNvSpPr txBox="1"/>
          <p:nvPr>
            <p:ph idx="1" type="body"/>
          </p:nvPr>
        </p:nvSpPr>
        <p:spPr>
          <a:xfrm>
            <a:off x="819150" y="1191250"/>
            <a:ext cx="6146700" cy="29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➔"/>
            </a:pPr>
            <a:r>
              <a:rPr b="1" lang="en" sz="2100">
                <a:solidFill>
                  <a:srgbClr val="999999"/>
                </a:solidFill>
              </a:rPr>
              <a:t>What is ML? Why ML?</a:t>
            </a:r>
            <a:endParaRPr b="1" sz="2100">
              <a:solidFill>
                <a:srgbClr val="99999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➔"/>
            </a:pPr>
            <a:r>
              <a:rPr b="1" lang="en" sz="2100">
                <a:solidFill>
                  <a:srgbClr val="999999"/>
                </a:solidFill>
              </a:rPr>
              <a:t>Categories of ML</a:t>
            </a:r>
            <a:endParaRPr b="1" sz="2100">
              <a:solidFill>
                <a:srgbClr val="99999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➔"/>
            </a:pPr>
            <a:r>
              <a:rPr b="1" lang="en" sz="2100">
                <a:solidFill>
                  <a:srgbClr val="000000"/>
                </a:solidFill>
              </a:rPr>
              <a:t>Support Vector Machines</a:t>
            </a:r>
            <a:endParaRPr b="1" sz="2100">
              <a:solidFill>
                <a:srgbClr val="000000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◆"/>
            </a:pPr>
            <a:r>
              <a:rPr b="1" lang="en" sz="1900">
                <a:solidFill>
                  <a:srgbClr val="000000"/>
                </a:solidFill>
              </a:rPr>
              <a:t>Basic idea</a:t>
            </a:r>
            <a:endParaRPr b="1" sz="1900">
              <a:solidFill>
                <a:srgbClr val="000000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Special Cases </a:t>
            </a:r>
            <a:endParaRPr b="1" sz="1900">
              <a:solidFill>
                <a:srgbClr val="99999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History and Development</a:t>
            </a:r>
            <a:endParaRPr b="1" sz="1900">
              <a:solidFill>
                <a:srgbClr val="99999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Math</a:t>
            </a:r>
            <a:endParaRPr b="1" sz="1900">
              <a:solidFill>
                <a:srgbClr val="999999"/>
              </a:solidFill>
            </a:endParaRPr>
          </a:p>
        </p:txBody>
      </p:sp>
      <p:sp>
        <p:nvSpPr>
          <p:cNvPr id="400" name="Google Shape;400;p25"/>
          <p:cNvSpPr txBox="1"/>
          <p:nvPr>
            <p:ph type="title"/>
          </p:nvPr>
        </p:nvSpPr>
        <p:spPr>
          <a:xfrm>
            <a:off x="3904550" y="382700"/>
            <a:ext cx="1886100" cy="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Agenda</a:t>
            </a:r>
            <a:endParaRPr sz="1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6"/>
          <p:cNvSpPr txBox="1"/>
          <p:nvPr/>
        </p:nvSpPr>
        <p:spPr>
          <a:xfrm>
            <a:off x="1929000" y="285125"/>
            <a:ext cx="56727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</a:t>
            </a: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basic idea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06" name="Google Shape;406;p26"/>
          <p:cNvCxnSpPr/>
          <p:nvPr/>
        </p:nvCxnSpPr>
        <p:spPr>
          <a:xfrm flipH="1" rot="10800000">
            <a:off x="1321500" y="1525681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26"/>
          <p:cNvCxnSpPr/>
          <p:nvPr/>
        </p:nvCxnSpPr>
        <p:spPr>
          <a:xfrm>
            <a:off x="1319783" y="4126349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p26"/>
          <p:cNvSpPr txBox="1"/>
          <p:nvPr/>
        </p:nvSpPr>
        <p:spPr>
          <a:xfrm>
            <a:off x="4153325" y="42419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6"/>
          <p:cNvSpPr txBox="1"/>
          <p:nvPr/>
        </p:nvSpPr>
        <p:spPr>
          <a:xfrm>
            <a:off x="664875" y="142765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6"/>
          <p:cNvSpPr/>
          <p:nvPr/>
        </p:nvSpPr>
        <p:spPr>
          <a:xfrm>
            <a:off x="1523775" y="33654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6"/>
          <p:cNvSpPr/>
          <p:nvPr/>
        </p:nvSpPr>
        <p:spPr>
          <a:xfrm>
            <a:off x="1803075" y="34662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6"/>
          <p:cNvSpPr/>
          <p:nvPr/>
        </p:nvSpPr>
        <p:spPr>
          <a:xfrm>
            <a:off x="2133375" y="3677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6"/>
          <p:cNvSpPr/>
          <p:nvPr/>
        </p:nvSpPr>
        <p:spPr>
          <a:xfrm>
            <a:off x="1892025" y="3229388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6"/>
          <p:cNvSpPr/>
          <p:nvPr/>
        </p:nvSpPr>
        <p:spPr>
          <a:xfrm>
            <a:off x="1701675" y="29925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6"/>
          <p:cNvSpPr/>
          <p:nvPr/>
        </p:nvSpPr>
        <p:spPr>
          <a:xfrm>
            <a:off x="2260275" y="33156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6"/>
          <p:cNvSpPr/>
          <p:nvPr/>
        </p:nvSpPr>
        <p:spPr>
          <a:xfrm>
            <a:off x="2133375" y="29409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2871450" y="18875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6"/>
          <p:cNvSpPr/>
          <p:nvPr/>
        </p:nvSpPr>
        <p:spPr>
          <a:xfrm>
            <a:off x="2871475" y="2415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6"/>
          <p:cNvSpPr/>
          <p:nvPr/>
        </p:nvSpPr>
        <p:spPr>
          <a:xfrm>
            <a:off x="3190688" y="2294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6"/>
          <p:cNvSpPr/>
          <p:nvPr/>
        </p:nvSpPr>
        <p:spPr>
          <a:xfrm>
            <a:off x="3426625" y="28042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6"/>
          <p:cNvSpPr/>
          <p:nvPr/>
        </p:nvSpPr>
        <p:spPr>
          <a:xfrm>
            <a:off x="3509925" y="23447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6"/>
          <p:cNvSpPr/>
          <p:nvPr/>
        </p:nvSpPr>
        <p:spPr>
          <a:xfrm>
            <a:off x="3777900" y="24971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6"/>
          <p:cNvSpPr/>
          <p:nvPr/>
        </p:nvSpPr>
        <p:spPr>
          <a:xfrm>
            <a:off x="338330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6"/>
          <p:cNvSpPr/>
          <p:nvPr/>
        </p:nvSpPr>
        <p:spPr>
          <a:xfrm>
            <a:off x="369915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7"/>
          <p:cNvSpPr txBox="1"/>
          <p:nvPr/>
        </p:nvSpPr>
        <p:spPr>
          <a:xfrm>
            <a:off x="1929000" y="285125"/>
            <a:ext cx="56727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basic idea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30" name="Google Shape;430;p27"/>
          <p:cNvCxnSpPr/>
          <p:nvPr/>
        </p:nvCxnSpPr>
        <p:spPr>
          <a:xfrm flipH="1" rot="10800000">
            <a:off x="1321500" y="1525681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" name="Google Shape;431;p27"/>
          <p:cNvCxnSpPr/>
          <p:nvPr/>
        </p:nvCxnSpPr>
        <p:spPr>
          <a:xfrm>
            <a:off x="1319783" y="4126349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2" name="Google Shape;432;p27"/>
          <p:cNvSpPr txBox="1"/>
          <p:nvPr/>
        </p:nvSpPr>
        <p:spPr>
          <a:xfrm>
            <a:off x="4153325" y="42419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27"/>
          <p:cNvSpPr txBox="1"/>
          <p:nvPr/>
        </p:nvSpPr>
        <p:spPr>
          <a:xfrm>
            <a:off x="664875" y="142765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7"/>
          <p:cNvSpPr/>
          <p:nvPr/>
        </p:nvSpPr>
        <p:spPr>
          <a:xfrm>
            <a:off x="1523775" y="33654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7"/>
          <p:cNvSpPr/>
          <p:nvPr/>
        </p:nvSpPr>
        <p:spPr>
          <a:xfrm>
            <a:off x="1803075" y="34662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7"/>
          <p:cNvSpPr/>
          <p:nvPr/>
        </p:nvSpPr>
        <p:spPr>
          <a:xfrm>
            <a:off x="2133375" y="3677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7"/>
          <p:cNvSpPr/>
          <p:nvPr/>
        </p:nvSpPr>
        <p:spPr>
          <a:xfrm>
            <a:off x="1892025" y="3229388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7"/>
          <p:cNvSpPr/>
          <p:nvPr/>
        </p:nvSpPr>
        <p:spPr>
          <a:xfrm>
            <a:off x="1701675" y="29925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7"/>
          <p:cNvSpPr/>
          <p:nvPr/>
        </p:nvSpPr>
        <p:spPr>
          <a:xfrm>
            <a:off x="2260275" y="33156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7"/>
          <p:cNvSpPr/>
          <p:nvPr/>
        </p:nvSpPr>
        <p:spPr>
          <a:xfrm>
            <a:off x="2133375" y="29409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7"/>
          <p:cNvSpPr/>
          <p:nvPr/>
        </p:nvSpPr>
        <p:spPr>
          <a:xfrm>
            <a:off x="2871450" y="18875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7"/>
          <p:cNvSpPr/>
          <p:nvPr/>
        </p:nvSpPr>
        <p:spPr>
          <a:xfrm>
            <a:off x="2871475" y="2415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7"/>
          <p:cNvSpPr/>
          <p:nvPr/>
        </p:nvSpPr>
        <p:spPr>
          <a:xfrm>
            <a:off x="3190688" y="2294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7"/>
          <p:cNvSpPr/>
          <p:nvPr/>
        </p:nvSpPr>
        <p:spPr>
          <a:xfrm>
            <a:off x="3426625" y="28042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7"/>
          <p:cNvSpPr/>
          <p:nvPr/>
        </p:nvSpPr>
        <p:spPr>
          <a:xfrm>
            <a:off x="3509925" y="23447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7"/>
          <p:cNvSpPr/>
          <p:nvPr/>
        </p:nvSpPr>
        <p:spPr>
          <a:xfrm>
            <a:off x="3777900" y="24971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7"/>
          <p:cNvSpPr/>
          <p:nvPr/>
        </p:nvSpPr>
        <p:spPr>
          <a:xfrm>
            <a:off x="338330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27"/>
          <p:cNvSpPr/>
          <p:nvPr/>
        </p:nvSpPr>
        <p:spPr>
          <a:xfrm>
            <a:off x="369915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7"/>
          <p:cNvSpPr txBox="1"/>
          <p:nvPr/>
        </p:nvSpPr>
        <p:spPr>
          <a:xfrm>
            <a:off x="3970500" y="16244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7"/>
          <p:cNvSpPr txBox="1"/>
          <p:nvPr/>
        </p:nvSpPr>
        <p:spPr>
          <a:xfrm>
            <a:off x="1364775" y="240642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/>
          <p:nvPr/>
        </p:nvSpPr>
        <p:spPr>
          <a:xfrm>
            <a:off x="1929000" y="285125"/>
            <a:ext cx="56727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basic idea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56" name="Google Shape;456;p28"/>
          <p:cNvCxnSpPr/>
          <p:nvPr/>
        </p:nvCxnSpPr>
        <p:spPr>
          <a:xfrm flipH="1" rot="10800000">
            <a:off x="1321500" y="1525681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7" name="Google Shape;457;p28"/>
          <p:cNvCxnSpPr/>
          <p:nvPr/>
        </p:nvCxnSpPr>
        <p:spPr>
          <a:xfrm>
            <a:off x="1319783" y="4126349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" name="Google Shape;458;p28"/>
          <p:cNvSpPr txBox="1"/>
          <p:nvPr/>
        </p:nvSpPr>
        <p:spPr>
          <a:xfrm>
            <a:off x="4153325" y="42419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8"/>
          <p:cNvSpPr txBox="1"/>
          <p:nvPr/>
        </p:nvSpPr>
        <p:spPr>
          <a:xfrm>
            <a:off x="664875" y="142765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8"/>
          <p:cNvSpPr/>
          <p:nvPr/>
        </p:nvSpPr>
        <p:spPr>
          <a:xfrm>
            <a:off x="1523775" y="33654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8"/>
          <p:cNvSpPr/>
          <p:nvPr/>
        </p:nvSpPr>
        <p:spPr>
          <a:xfrm>
            <a:off x="1803075" y="34662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28"/>
          <p:cNvSpPr/>
          <p:nvPr/>
        </p:nvSpPr>
        <p:spPr>
          <a:xfrm>
            <a:off x="2133375" y="3677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28"/>
          <p:cNvSpPr/>
          <p:nvPr/>
        </p:nvSpPr>
        <p:spPr>
          <a:xfrm>
            <a:off x="1892025" y="3229388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8"/>
          <p:cNvSpPr/>
          <p:nvPr/>
        </p:nvSpPr>
        <p:spPr>
          <a:xfrm>
            <a:off x="1701675" y="29925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8"/>
          <p:cNvSpPr/>
          <p:nvPr/>
        </p:nvSpPr>
        <p:spPr>
          <a:xfrm>
            <a:off x="2260275" y="33156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28"/>
          <p:cNvSpPr/>
          <p:nvPr/>
        </p:nvSpPr>
        <p:spPr>
          <a:xfrm>
            <a:off x="2133375" y="29409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28"/>
          <p:cNvSpPr/>
          <p:nvPr/>
        </p:nvSpPr>
        <p:spPr>
          <a:xfrm>
            <a:off x="2871450" y="18875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28"/>
          <p:cNvSpPr/>
          <p:nvPr/>
        </p:nvSpPr>
        <p:spPr>
          <a:xfrm>
            <a:off x="2871475" y="2415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28"/>
          <p:cNvSpPr/>
          <p:nvPr/>
        </p:nvSpPr>
        <p:spPr>
          <a:xfrm>
            <a:off x="3190688" y="2294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28"/>
          <p:cNvSpPr/>
          <p:nvPr/>
        </p:nvSpPr>
        <p:spPr>
          <a:xfrm>
            <a:off x="3426625" y="28042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28"/>
          <p:cNvSpPr/>
          <p:nvPr/>
        </p:nvSpPr>
        <p:spPr>
          <a:xfrm>
            <a:off x="3509925" y="23447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28"/>
          <p:cNvSpPr/>
          <p:nvPr/>
        </p:nvSpPr>
        <p:spPr>
          <a:xfrm>
            <a:off x="3777900" y="24971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28"/>
          <p:cNvSpPr/>
          <p:nvPr/>
        </p:nvSpPr>
        <p:spPr>
          <a:xfrm>
            <a:off x="338330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28"/>
          <p:cNvSpPr/>
          <p:nvPr/>
        </p:nvSpPr>
        <p:spPr>
          <a:xfrm>
            <a:off x="369915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28"/>
          <p:cNvSpPr txBox="1"/>
          <p:nvPr/>
        </p:nvSpPr>
        <p:spPr>
          <a:xfrm>
            <a:off x="3970500" y="16244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28"/>
          <p:cNvSpPr txBox="1"/>
          <p:nvPr/>
        </p:nvSpPr>
        <p:spPr>
          <a:xfrm>
            <a:off x="1364775" y="240642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8"/>
          <p:cNvSpPr/>
          <p:nvPr/>
        </p:nvSpPr>
        <p:spPr>
          <a:xfrm>
            <a:off x="5675200" y="1909400"/>
            <a:ext cx="2957100" cy="7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Can we find a straight line that separates the two classes?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9"/>
          <p:cNvSpPr txBox="1"/>
          <p:nvPr/>
        </p:nvSpPr>
        <p:spPr>
          <a:xfrm>
            <a:off x="1929000" y="285125"/>
            <a:ext cx="56727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basic idea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83" name="Google Shape;483;p29"/>
          <p:cNvCxnSpPr/>
          <p:nvPr/>
        </p:nvCxnSpPr>
        <p:spPr>
          <a:xfrm flipH="1" rot="10800000">
            <a:off x="1321500" y="1525681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4" name="Google Shape;484;p29"/>
          <p:cNvCxnSpPr/>
          <p:nvPr/>
        </p:nvCxnSpPr>
        <p:spPr>
          <a:xfrm>
            <a:off x="1319783" y="4126349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p29"/>
          <p:cNvSpPr txBox="1"/>
          <p:nvPr/>
        </p:nvSpPr>
        <p:spPr>
          <a:xfrm>
            <a:off x="4153325" y="42419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29"/>
          <p:cNvSpPr txBox="1"/>
          <p:nvPr/>
        </p:nvSpPr>
        <p:spPr>
          <a:xfrm>
            <a:off x="664875" y="142765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29"/>
          <p:cNvSpPr/>
          <p:nvPr/>
        </p:nvSpPr>
        <p:spPr>
          <a:xfrm>
            <a:off x="1523775" y="33654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29"/>
          <p:cNvSpPr/>
          <p:nvPr/>
        </p:nvSpPr>
        <p:spPr>
          <a:xfrm>
            <a:off x="1803075" y="34662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29"/>
          <p:cNvSpPr/>
          <p:nvPr/>
        </p:nvSpPr>
        <p:spPr>
          <a:xfrm>
            <a:off x="2133375" y="3677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29"/>
          <p:cNvSpPr/>
          <p:nvPr/>
        </p:nvSpPr>
        <p:spPr>
          <a:xfrm>
            <a:off x="1892025" y="3229388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701675" y="29925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29"/>
          <p:cNvSpPr/>
          <p:nvPr/>
        </p:nvSpPr>
        <p:spPr>
          <a:xfrm>
            <a:off x="2260275" y="33156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29"/>
          <p:cNvSpPr/>
          <p:nvPr/>
        </p:nvSpPr>
        <p:spPr>
          <a:xfrm>
            <a:off x="2133375" y="29409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9"/>
          <p:cNvSpPr/>
          <p:nvPr/>
        </p:nvSpPr>
        <p:spPr>
          <a:xfrm>
            <a:off x="2871450" y="18875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9"/>
          <p:cNvSpPr/>
          <p:nvPr/>
        </p:nvSpPr>
        <p:spPr>
          <a:xfrm>
            <a:off x="2871475" y="2415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3190688" y="2294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3426625" y="28042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29"/>
          <p:cNvSpPr/>
          <p:nvPr/>
        </p:nvSpPr>
        <p:spPr>
          <a:xfrm>
            <a:off x="3509925" y="23447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29"/>
          <p:cNvSpPr/>
          <p:nvPr/>
        </p:nvSpPr>
        <p:spPr>
          <a:xfrm>
            <a:off x="3777900" y="24971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9"/>
          <p:cNvSpPr/>
          <p:nvPr/>
        </p:nvSpPr>
        <p:spPr>
          <a:xfrm>
            <a:off x="338330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369915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29"/>
          <p:cNvSpPr txBox="1"/>
          <p:nvPr/>
        </p:nvSpPr>
        <p:spPr>
          <a:xfrm>
            <a:off x="3970500" y="16244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9"/>
          <p:cNvSpPr txBox="1"/>
          <p:nvPr/>
        </p:nvSpPr>
        <p:spPr>
          <a:xfrm>
            <a:off x="1364775" y="240642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9"/>
          <p:cNvSpPr/>
          <p:nvPr/>
        </p:nvSpPr>
        <p:spPr>
          <a:xfrm>
            <a:off x="5675200" y="1909400"/>
            <a:ext cx="2957100" cy="7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Can we find a straight line that separates the two classes?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5" name="Google Shape;505;p29"/>
          <p:cNvCxnSpPr/>
          <p:nvPr/>
        </p:nvCxnSpPr>
        <p:spPr>
          <a:xfrm>
            <a:off x="2027300" y="1800175"/>
            <a:ext cx="1175100" cy="20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0"/>
          <p:cNvSpPr txBox="1"/>
          <p:nvPr/>
        </p:nvSpPr>
        <p:spPr>
          <a:xfrm>
            <a:off x="1929000" y="285125"/>
            <a:ext cx="56727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basic idea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11" name="Google Shape;511;p30"/>
          <p:cNvCxnSpPr/>
          <p:nvPr/>
        </p:nvCxnSpPr>
        <p:spPr>
          <a:xfrm flipH="1" rot="10800000">
            <a:off x="1321500" y="1525681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2" name="Google Shape;512;p30"/>
          <p:cNvCxnSpPr/>
          <p:nvPr/>
        </p:nvCxnSpPr>
        <p:spPr>
          <a:xfrm>
            <a:off x="1319783" y="4126349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3" name="Google Shape;513;p30"/>
          <p:cNvSpPr txBox="1"/>
          <p:nvPr/>
        </p:nvSpPr>
        <p:spPr>
          <a:xfrm>
            <a:off x="4153325" y="42419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30"/>
          <p:cNvSpPr txBox="1"/>
          <p:nvPr/>
        </p:nvSpPr>
        <p:spPr>
          <a:xfrm>
            <a:off x="664875" y="142765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30"/>
          <p:cNvSpPr/>
          <p:nvPr/>
        </p:nvSpPr>
        <p:spPr>
          <a:xfrm>
            <a:off x="1523775" y="33654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30"/>
          <p:cNvSpPr/>
          <p:nvPr/>
        </p:nvSpPr>
        <p:spPr>
          <a:xfrm>
            <a:off x="1803075" y="34662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30"/>
          <p:cNvSpPr/>
          <p:nvPr/>
        </p:nvSpPr>
        <p:spPr>
          <a:xfrm>
            <a:off x="2133375" y="3677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30"/>
          <p:cNvSpPr/>
          <p:nvPr/>
        </p:nvSpPr>
        <p:spPr>
          <a:xfrm>
            <a:off x="1892025" y="3229388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0"/>
          <p:cNvSpPr/>
          <p:nvPr/>
        </p:nvSpPr>
        <p:spPr>
          <a:xfrm>
            <a:off x="1701675" y="29925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30"/>
          <p:cNvSpPr/>
          <p:nvPr/>
        </p:nvSpPr>
        <p:spPr>
          <a:xfrm>
            <a:off x="2260275" y="33156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30"/>
          <p:cNvSpPr/>
          <p:nvPr/>
        </p:nvSpPr>
        <p:spPr>
          <a:xfrm>
            <a:off x="2133375" y="29409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30"/>
          <p:cNvSpPr/>
          <p:nvPr/>
        </p:nvSpPr>
        <p:spPr>
          <a:xfrm>
            <a:off x="2871450" y="18875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30"/>
          <p:cNvSpPr/>
          <p:nvPr/>
        </p:nvSpPr>
        <p:spPr>
          <a:xfrm>
            <a:off x="2871475" y="2415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0"/>
          <p:cNvSpPr/>
          <p:nvPr/>
        </p:nvSpPr>
        <p:spPr>
          <a:xfrm>
            <a:off x="3190688" y="2294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30"/>
          <p:cNvSpPr/>
          <p:nvPr/>
        </p:nvSpPr>
        <p:spPr>
          <a:xfrm>
            <a:off x="3426625" y="28042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30"/>
          <p:cNvSpPr/>
          <p:nvPr/>
        </p:nvSpPr>
        <p:spPr>
          <a:xfrm>
            <a:off x="3509925" y="23447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30"/>
          <p:cNvSpPr/>
          <p:nvPr/>
        </p:nvSpPr>
        <p:spPr>
          <a:xfrm>
            <a:off x="3777900" y="24971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30"/>
          <p:cNvSpPr/>
          <p:nvPr/>
        </p:nvSpPr>
        <p:spPr>
          <a:xfrm>
            <a:off x="338330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30"/>
          <p:cNvSpPr/>
          <p:nvPr/>
        </p:nvSpPr>
        <p:spPr>
          <a:xfrm>
            <a:off x="369915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30"/>
          <p:cNvSpPr txBox="1"/>
          <p:nvPr/>
        </p:nvSpPr>
        <p:spPr>
          <a:xfrm>
            <a:off x="3970500" y="16244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30"/>
          <p:cNvSpPr txBox="1"/>
          <p:nvPr/>
        </p:nvSpPr>
        <p:spPr>
          <a:xfrm>
            <a:off x="1364775" y="240642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30"/>
          <p:cNvSpPr/>
          <p:nvPr/>
        </p:nvSpPr>
        <p:spPr>
          <a:xfrm>
            <a:off x="5675200" y="1909400"/>
            <a:ext cx="2957100" cy="7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Can we find a straight line that separates the two classes?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3" name="Google Shape;533;p30"/>
          <p:cNvCxnSpPr/>
          <p:nvPr/>
        </p:nvCxnSpPr>
        <p:spPr>
          <a:xfrm>
            <a:off x="2027300" y="1800175"/>
            <a:ext cx="1175100" cy="20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30"/>
          <p:cNvCxnSpPr/>
          <p:nvPr/>
        </p:nvCxnSpPr>
        <p:spPr>
          <a:xfrm>
            <a:off x="2467725" y="1708716"/>
            <a:ext cx="298500" cy="2215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1"/>
          <p:cNvSpPr txBox="1"/>
          <p:nvPr/>
        </p:nvSpPr>
        <p:spPr>
          <a:xfrm>
            <a:off x="1929000" y="285125"/>
            <a:ext cx="56727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basic idea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40" name="Google Shape;540;p31"/>
          <p:cNvCxnSpPr/>
          <p:nvPr/>
        </p:nvCxnSpPr>
        <p:spPr>
          <a:xfrm flipH="1" rot="10800000">
            <a:off x="1321500" y="1525681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" name="Google Shape;541;p31"/>
          <p:cNvCxnSpPr/>
          <p:nvPr/>
        </p:nvCxnSpPr>
        <p:spPr>
          <a:xfrm>
            <a:off x="1319783" y="4126349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2" name="Google Shape;542;p31"/>
          <p:cNvSpPr txBox="1"/>
          <p:nvPr/>
        </p:nvSpPr>
        <p:spPr>
          <a:xfrm>
            <a:off x="4153325" y="42419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31"/>
          <p:cNvSpPr txBox="1"/>
          <p:nvPr/>
        </p:nvSpPr>
        <p:spPr>
          <a:xfrm>
            <a:off x="664875" y="142765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31"/>
          <p:cNvSpPr/>
          <p:nvPr/>
        </p:nvSpPr>
        <p:spPr>
          <a:xfrm>
            <a:off x="1523775" y="33654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31"/>
          <p:cNvSpPr/>
          <p:nvPr/>
        </p:nvSpPr>
        <p:spPr>
          <a:xfrm>
            <a:off x="1803075" y="34662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31"/>
          <p:cNvSpPr/>
          <p:nvPr/>
        </p:nvSpPr>
        <p:spPr>
          <a:xfrm>
            <a:off x="2133375" y="3677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31"/>
          <p:cNvSpPr/>
          <p:nvPr/>
        </p:nvSpPr>
        <p:spPr>
          <a:xfrm>
            <a:off x="1892025" y="3229388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31"/>
          <p:cNvSpPr/>
          <p:nvPr/>
        </p:nvSpPr>
        <p:spPr>
          <a:xfrm>
            <a:off x="1701675" y="29925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31"/>
          <p:cNvSpPr/>
          <p:nvPr/>
        </p:nvSpPr>
        <p:spPr>
          <a:xfrm>
            <a:off x="2260275" y="33156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31"/>
          <p:cNvSpPr/>
          <p:nvPr/>
        </p:nvSpPr>
        <p:spPr>
          <a:xfrm>
            <a:off x="2133375" y="29409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31"/>
          <p:cNvSpPr/>
          <p:nvPr/>
        </p:nvSpPr>
        <p:spPr>
          <a:xfrm>
            <a:off x="2871450" y="18875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31"/>
          <p:cNvSpPr/>
          <p:nvPr/>
        </p:nvSpPr>
        <p:spPr>
          <a:xfrm>
            <a:off x="2871475" y="2415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31"/>
          <p:cNvSpPr/>
          <p:nvPr/>
        </p:nvSpPr>
        <p:spPr>
          <a:xfrm>
            <a:off x="3190688" y="2294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31"/>
          <p:cNvSpPr/>
          <p:nvPr/>
        </p:nvSpPr>
        <p:spPr>
          <a:xfrm>
            <a:off x="3426625" y="28042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31"/>
          <p:cNvSpPr/>
          <p:nvPr/>
        </p:nvSpPr>
        <p:spPr>
          <a:xfrm>
            <a:off x="3509925" y="23447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31"/>
          <p:cNvSpPr/>
          <p:nvPr/>
        </p:nvSpPr>
        <p:spPr>
          <a:xfrm>
            <a:off x="3777900" y="24971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31"/>
          <p:cNvSpPr/>
          <p:nvPr/>
        </p:nvSpPr>
        <p:spPr>
          <a:xfrm>
            <a:off x="338330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31"/>
          <p:cNvSpPr/>
          <p:nvPr/>
        </p:nvSpPr>
        <p:spPr>
          <a:xfrm>
            <a:off x="369915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31"/>
          <p:cNvSpPr txBox="1"/>
          <p:nvPr/>
        </p:nvSpPr>
        <p:spPr>
          <a:xfrm>
            <a:off x="3970500" y="16244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31"/>
          <p:cNvSpPr txBox="1"/>
          <p:nvPr/>
        </p:nvSpPr>
        <p:spPr>
          <a:xfrm>
            <a:off x="1364775" y="240642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31"/>
          <p:cNvSpPr/>
          <p:nvPr/>
        </p:nvSpPr>
        <p:spPr>
          <a:xfrm>
            <a:off x="5675200" y="1909400"/>
            <a:ext cx="2957100" cy="7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Can we find a straight line that separates the two classes?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2" name="Google Shape;562;p31"/>
          <p:cNvCxnSpPr/>
          <p:nvPr/>
        </p:nvCxnSpPr>
        <p:spPr>
          <a:xfrm>
            <a:off x="2027300" y="1800175"/>
            <a:ext cx="1175100" cy="20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31"/>
          <p:cNvCxnSpPr/>
          <p:nvPr/>
        </p:nvCxnSpPr>
        <p:spPr>
          <a:xfrm>
            <a:off x="2467725" y="1708716"/>
            <a:ext cx="298500" cy="2215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31"/>
          <p:cNvCxnSpPr/>
          <p:nvPr/>
        </p:nvCxnSpPr>
        <p:spPr>
          <a:xfrm>
            <a:off x="1812728" y="1831350"/>
            <a:ext cx="1714500" cy="21480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31"/>
          <p:cNvCxnSpPr/>
          <p:nvPr/>
        </p:nvCxnSpPr>
        <p:spPr>
          <a:xfrm flipH="1">
            <a:off x="2544725" y="1535350"/>
            <a:ext cx="250500" cy="248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idx="1" type="body"/>
          </p:nvPr>
        </p:nvSpPr>
        <p:spPr>
          <a:xfrm>
            <a:off x="819150" y="1191250"/>
            <a:ext cx="6146700" cy="29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b="1" lang="en" sz="2100"/>
              <a:t>What is ML? Why ML?</a:t>
            </a:r>
            <a:endParaRPr b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b="1" lang="en" sz="2100"/>
              <a:t>Categories of ML</a:t>
            </a:r>
            <a:endParaRPr b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b="1" lang="en" sz="2100"/>
              <a:t>Support Vector Machines</a:t>
            </a:r>
            <a:endParaRPr b="1" sz="21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◆"/>
            </a:pPr>
            <a:r>
              <a:rPr b="1" lang="en" sz="1900"/>
              <a:t>B</a:t>
            </a:r>
            <a:r>
              <a:rPr b="1" lang="en" sz="1900"/>
              <a:t>asic idea</a:t>
            </a:r>
            <a:endParaRPr b="1"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◆"/>
            </a:pPr>
            <a:r>
              <a:rPr b="1" lang="en" sz="1900"/>
              <a:t>Special Cases </a:t>
            </a:r>
            <a:endParaRPr b="1"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◆"/>
            </a:pPr>
            <a:r>
              <a:rPr b="1" lang="en" sz="1900"/>
              <a:t>History and Development</a:t>
            </a:r>
            <a:endParaRPr b="1"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◆"/>
            </a:pPr>
            <a:r>
              <a:rPr b="1" lang="en" sz="1900"/>
              <a:t>Math</a:t>
            </a:r>
            <a:endParaRPr b="1" sz="1900"/>
          </a:p>
        </p:txBody>
      </p:sp>
      <p:sp>
        <p:nvSpPr>
          <p:cNvPr id="135" name="Google Shape;135;p14"/>
          <p:cNvSpPr txBox="1"/>
          <p:nvPr>
            <p:ph type="title"/>
          </p:nvPr>
        </p:nvSpPr>
        <p:spPr>
          <a:xfrm>
            <a:off x="3904550" y="382700"/>
            <a:ext cx="1886100" cy="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Agenda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2"/>
          <p:cNvSpPr txBox="1"/>
          <p:nvPr/>
        </p:nvSpPr>
        <p:spPr>
          <a:xfrm>
            <a:off x="1929000" y="285125"/>
            <a:ext cx="56727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basic idea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71" name="Google Shape;571;p32"/>
          <p:cNvCxnSpPr/>
          <p:nvPr/>
        </p:nvCxnSpPr>
        <p:spPr>
          <a:xfrm flipH="1" rot="10800000">
            <a:off x="1321500" y="1525681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2" name="Google Shape;572;p32"/>
          <p:cNvCxnSpPr/>
          <p:nvPr/>
        </p:nvCxnSpPr>
        <p:spPr>
          <a:xfrm>
            <a:off x="1319783" y="4126349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32"/>
          <p:cNvSpPr txBox="1"/>
          <p:nvPr/>
        </p:nvSpPr>
        <p:spPr>
          <a:xfrm>
            <a:off x="4153325" y="42419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32"/>
          <p:cNvSpPr txBox="1"/>
          <p:nvPr/>
        </p:nvSpPr>
        <p:spPr>
          <a:xfrm>
            <a:off x="664875" y="142765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32"/>
          <p:cNvSpPr/>
          <p:nvPr/>
        </p:nvSpPr>
        <p:spPr>
          <a:xfrm>
            <a:off x="1523775" y="33654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32"/>
          <p:cNvSpPr/>
          <p:nvPr/>
        </p:nvSpPr>
        <p:spPr>
          <a:xfrm>
            <a:off x="1803075" y="34662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32"/>
          <p:cNvSpPr/>
          <p:nvPr/>
        </p:nvSpPr>
        <p:spPr>
          <a:xfrm>
            <a:off x="2133375" y="3677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32"/>
          <p:cNvSpPr/>
          <p:nvPr/>
        </p:nvSpPr>
        <p:spPr>
          <a:xfrm>
            <a:off x="1892025" y="3229388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32"/>
          <p:cNvSpPr/>
          <p:nvPr/>
        </p:nvSpPr>
        <p:spPr>
          <a:xfrm>
            <a:off x="1701675" y="29925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32"/>
          <p:cNvSpPr/>
          <p:nvPr/>
        </p:nvSpPr>
        <p:spPr>
          <a:xfrm>
            <a:off x="2260275" y="33156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32"/>
          <p:cNvSpPr/>
          <p:nvPr/>
        </p:nvSpPr>
        <p:spPr>
          <a:xfrm>
            <a:off x="2133375" y="29409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32"/>
          <p:cNvSpPr/>
          <p:nvPr/>
        </p:nvSpPr>
        <p:spPr>
          <a:xfrm>
            <a:off x="2871450" y="18875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32"/>
          <p:cNvSpPr/>
          <p:nvPr/>
        </p:nvSpPr>
        <p:spPr>
          <a:xfrm>
            <a:off x="2871475" y="2415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32"/>
          <p:cNvSpPr/>
          <p:nvPr/>
        </p:nvSpPr>
        <p:spPr>
          <a:xfrm>
            <a:off x="3190688" y="2294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32"/>
          <p:cNvSpPr/>
          <p:nvPr/>
        </p:nvSpPr>
        <p:spPr>
          <a:xfrm>
            <a:off x="3426625" y="28042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32"/>
          <p:cNvSpPr/>
          <p:nvPr/>
        </p:nvSpPr>
        <p:spPr>
          <a:xfrm>
            <a:off x="3509925" y="23447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32"/>
          <p:cNvSpPr/>
          <p:nvPr/>
        </p:nvSpPr>
        <p:spPr>
          <a:xfrm>
            <a:off x="3777900" y="24971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32"/>
          <p:cNvSpPr/>
          <p:nvPr/>
        </p:nvSpPr>
        <p:spPr>
          <a:xfrm>
            <a:off x="338330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32"/>
          <p:cNvSpPr/>
          <p:nvPr/>
        </p:nvSpPr>
        <p:spPr>
          <a:xfrm>
            <a:off x="369915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32"/>
          <p:cNvSpPr txBox="1"/>
          <p:nvPr/>
        </p:nvSpPr>
        <p:spPr>
          <a:xfrm>
            <a:off x="3970500" y="16244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32"/>
          <p:cNvSpPr txBox="1"/>
          <p:nvPr/>
        </p:nvSpPr>
        <p:spPr>
          <a:xfrm>
            <a:off x="1364775" y="240642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2" name="Google Shape;592;p32"/>
          <p:cNvCxnSpPr/>
          <p:nvPr/>
        </p:nvCxnSpPr>
        <p:spPr>
          <a:xfrm>
            <a:off x="1784044" y="2039907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32"/>
          <p:cNvCxnSpPr/>
          <p:nvPr/>
        </p:nvCxnSpPr>
        <p:spPr>
          <a:xfrm>
            <a:off x="2607952" y="1848332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32"/>
          <p:cNvCxnSpPr/>
          <p:nvPr/>
        </p:nvCxnSpPr>
        <p:spPr>
          <a:xfrm>
            <a:off x="2204165" y="1922857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3"/>
          <p:cNvSpPr/>
          <p:nvPr/>
        </p:nvSpPr>
        <p:spPr>
          <a:xfrm>
            <a:off x="2218488" y="3266805"/>
            <a:ext cx="342300" cy="28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3"/>
          <p:cNvSpPr/>
          <p:nvPr/>
        </p:nvSpPr>
        <p:spPr>
          <a:xfrm>
            <a:off x="2123313" y="2898343"/>
            <a:ext cx="342300" cy="28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33"/>
          <p:cNvSpPr/>
          <p:nvPr/>
        </p:nvSpPr>
        <p:spPr>
          <a:xfrm>
            <a:off x="2793075" y="2372868"/>
            <a:ext cx="342300" cy="28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33"/>
          <p:cNvSpPr txBox="1"/>
          <p:nvPr/>
        </p:nvSpPr>
        <p:spPr>
          <a:xfrm>
            <a:off x="1929000" y="285125"/>
            <a:ext cx="56727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basic idea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03" name="Google Shape;603;p33"/>
          <p:cNvCxnSpPr/>
          <p:nvPr/>
        </p:nvCxnSpPr>
        <p:spPr>
          <a:xfrm flipH="1" rot="10800000">
            <a:off x="1321500" y="1525681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4" name="Google Shape;604;p33"/>
          <p:cNvCxnSpPr/>
          <p:nvPr/>
        </p:nvCxnSpPr>
        <p:spPr>
          <a:xfrm>
            <a:off x="1319783" y="4126349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5" name="Google Shape;605;p33"/>
          <p:cNvSpPr txBox="1"/>
          <p:nvPr/>
        </p:nvSpPr>
        <p:spPr>
          <a:xfrm>
            <a:off x="4153325" y="42419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33"/>
          <p:cNvSpPr txBox="1"/>
          <p:nvPr/>
        </p:nvSpPr>
        <p:spPr>
          <a:xfrm>
            <a:off x="664875" y="142765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33"/>
          <p:cNvSpPr/>
          <p:nvPr/>
        </p:nvSpPr>
        <p:spPr>
          <a:xfrm>
            <a:off x="1523775" y="33654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33"/>
          <p:cNvSpPr/>
          <p:nvPr/>
        </p:nvSpPr>
        <p:spPr>
          <a:xfrm>
            <a:off x="1803075" y="34662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33"/>
          <p:cNvSpPr/>
          <p:nvPr/>
        </p:nvSpPr>
        <p:spPr>
          <a:xfrm>
            <a:off x="2133375" y="3677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33"/>
          <p:cNvSpPr/>
          <p:nvPr/>
        </p:nvSpPr>
        <p:spPr>
          <a:xfrm>
            <a:off x="1892025" y="3229388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33"/>
          <p:cNvSpPr/>
          <p:nvPr/>
        </p:nvSpPr>
        <p:spPr>
          <a:xfrm>
            <a:off x="1701675" y="29925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33"/>
          <p:cNvSpPr/>
          <p:nvPr/>
        </p:nvSpPr>
        <p:spPr>
          <a:xfrm>
            <a:off x="2260275" y="33156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33"/>
          <p:cNvSpPr/>
          <p:nvPr/>
        </p:nvSpPr>
        <p:spPr>
          <a:xfrm>
            <a:off x="2133375" y="29409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33"/>
          <p:cNvSpPr/>
          <p:nvPr/>
        </p:nvSpPr>
        <p:spPr>
          <a:xfrm>
            <a:off x="2871450" y="18875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33"/>
          <p:cNvSpPr/>
          <p:nvPr/>
        </p:nvSpPr>
        <p:spPr>
          <a:xfrm>
            <a:off x="2871475" y="2415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33"/>
          <p:cNvSpPr/>
          <p:nvPr/>
        </p:nvSpPr>
        <p:spPr>
          <a:xfrm>
            <a:off x="3190688" y="2294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33"/>
          <p:cNvSpPr/>
          <p:nvPr/>
        </p:nvSpPr>
        <p:spPr>
          <a:xfrm>
            <a:off x="3426625" y="28042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33"/>
          <p:cNvSpPr/>
          <p:nvPr/>
        </p:nvSpPr>
        <p:spPr>
          <a:xfrm>
            <a:off x="3509925" y="23447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33"/>
          <p:cNvSpPr/>
          <p:nvPr/>
        </p:nvSpPr>
        <p:spPr>
          <a:xfrm>
            <a:off x="3777900" y="24971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33"/>
          <p:cNvSpPr/>
          <p:nvPr/>
        </p:nvSpPr>
        <p:spPr>
          <a:xfrm>
            <a:off x="338330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33"/>
          <p:cNvSpPr/>
          <p:nvPr/>
        </p:nvSpPr>
        <p:spPr>
          <a:xfrm>
            <a:off x="369915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33"/>
          <p:cNvSpPr txBox="1"/>
          <p:nvPr/>
        </p:nvSpPr>
        <p:spPr>
          <a:xfrm>
            <a:off x="3970500" y="16244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33"/>
          <p:cNvSpPr txBox="1"/>
          <p:nvPr/>
        </p:nvSpPr>
        <p:spPr>
          <a:xfrm>
            <a:off x="1364775" y="240642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4" name="Google Shape;624;p33"/>
          <p:cNvCxnSpPr/>
          <p:nvPr/>
        </p:nvCxnSpPr>
        <p:spPr>
          <a:xfrm>
            <a:off x="1784044" y="2039907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33"/>
          <p:cNvCxnSpPr/>
          <p:nvPr/>
        </p:nvCxnSpPr>
        <p:spPr>
          <a:xfrm>
            <a:off x="2607952" y="1848332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33"/>
          <p:cNvCxnSpPr/>
          <p:nvPr/>
        </p:nvCxnSpPr>
        <p:spPr>
          <a:xfrm>
            <a:off x="2204165" y="1922857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27" name="Google Shape;627;p33"/>
          <p:cNvCxnSpPr/>
          <p:nvPr/>
        </p:nvCxnSpPr>
        <p:spPr>
          <a:xfrm flipH="1" rot="10800000">
            <a:off x="1754950" y="1593100"/>
            <a:ext cx="86700" cy="3468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8" name="Google Shape;628;p33"/>
          <p:cNvCxnSpPr/>
          <p:nvPr/>
        </p:nvCxnSpPr>
        <p:spPr>
          <a:xfrm rot="10800000">
            <a:off x="2400375" y="1496713"/>
            <a:ext cx="139200" cy="3198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9" name="Google Shape;629;p33"/>
          <p:cNvSpPr txBox="1"/>
          <p:nvPr/>
        </p:nvSpPr>
        <p:spPr>
          <a:xfrm>
            <a:off x="1489725" y="1031400"/>
            <a:ext cx="108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Margins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0" name="Google Shape;630;p33"/>
          <p:cNvCxnSpPr/>
          <p:nvPr/>
        </p:nvCxnSpPr>
        <p:spPr>
          <a:xfrm flipH="1" rot="10800000">
            <a:off x="3209400" y="3596550"/>
            <a:ext cx="1521900" cy="346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1" name="Google Shape;631;p33"/>
          <p:cNvSpPr txBox="1"/>
          <p:nvPr/>
        </p:nvSpPr>
        <p:spPr>
          <a:xfrm>
            <a:off x="4838500" y="3197875"/>
            <a:ext cx="185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Decision </a:t>
            </a: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Boundary</a:t>
            </a: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2" name="Google Shape;632;p33"/>
          <p:cNvCxnSpPr/>
          <p:nvPr/>
        </p:nvCxnSpPr>
        <p:spPr>
          <a:xfrm flipH="1" rot="10800000">
            <a:off x="3064075" y="2305975"/>
            <a:ext cx="3150600" cy="3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3" name="Google Shape;633;p33"/>
          <p:cNvCxnSpPr>
            <a:stCxn id="613" idx="1"/>
          </p:cNvCxnSpPr>
          <p:nvPr/>
        </p:nvCxnSpPr>
        <p:spPr>
          <a:xfrm flipH="1" rot="10800000">
            <a:off x="2345594" y="2450413"/>
            <a:ext cx="3792000" cy="5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4" name="Google Shape;634;p33"/>
          <p:cNvCxnSpPr>
            <a:stCxn id="612" idx="2"/>
          </p:cNvCxnSpPr>
          <p:nvPr/>
        </p:nvCxnSpPr>
        <p:spPr>
          <a:xfrm flipH="1" rot="10800000">
            <a:off x="2472494" y="2556362"/>
            <a:ext cx="3674700" cy="9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5" name="Google Shape;635;p33"/>
          <p:cNvSpPr txBox="1"/>
          <p:nvPr/>
        </p:nvSpPr>
        <p:spPr>
          <a:xfrm>
            <a:off x="6259800" y="1960400"/>
            <a:ext cx="134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Support Vectors</a:t>
            </a: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4"/>
          <p:cNvSpPr/>
          <p:nvPr/>
        </p:nvSpPr>
        <p:spPr>
          <a:xfrm>
            <a:off x="2218488" y="3266805"/>
            <a:ext cx="342300" cy="28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34"/>
          <p:cNvSpPr/>
          <p:nvPr/>
        </p:nvSpPr>
        <p:spPr>
          <a:xfrm>
            <a:off x="2123313" y="2898343"/>
            <a:ext cx="342300" cy="28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34"/>
          <p:cNvSpPr/>
          <p:nvPr/>
        </p:nvSpPr>
        <p:spPr>
          <a:xfrm>
            <a:off x="2793075" y="2372868"/>
            <a:ext cx="342300" cy="28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34"/>
          <p:cNvSpPr txBox="1"/>
          <p:nvPr/>
        </p:nvSpPr>
        <p:spPr>
          <a:xfrm>
            <a:off x="1929000" y="285125"/>
            <a:ext cx="56727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basic idea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44" name="Google Shape;644;p34"/>
          <p:cNvCxnSpPr/>
          <p:nvPr/>
        </p:nvCxnSpPr>
        <p:spPr>
          <a:xfrm flipH="1" rot="10800000">
            <a:off x="1321500" y="1525681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5" name="Google Shape;645;p34"/>
          <p:cNvCxnSpPr/>
          <p:nvPr/>
        </p:nvCxnSpPr>
        <p:spPr>
          <a:xfrm>
            <a:off x="1319783" y="4126349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6" name="Google Shape;646;p34"/>
          <p:cNvSpPr txBox="1"/>
          <p:nvPr/>
        </p:nvSpPr>
        <p:spPr>
          <a:xfrm>
            <a:off x="4153325" y="42419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34"/>
          <p:cNvSpPr txBox="1"/>
          <p:nvPr/>
        </p:nvSpPr>
        <p:spPr>
          <a:xfrm>
            <a:off x="664875" y="142765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34"/>
          <p:cNvSpPr/>
          <p:nvPr/>
        </p:nvSpPr>
        <p:spPr>
          <a:xfrm>
            <a:off x="1523775" y="33654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34"/>
          <p:cNvSpPr/>
          <p:nvPr/>
        </p:nvSpPr>
        <p:spPr>
          <a:xfrm>
            <a:off x="1803075" y="34662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34"/>
          <p:cNvSpPr/>
          <p:nvPr/>
        </p:nvSpPr>
        <p:spPr>
          <a:xfrm>
            <a:off x="2133375" y="3677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34"/>
          <p:cNvSpPr/>
          <p:nvPr/>
        </p:nvSpPr>
        <p:spPr>
          <a:xfrm>
            <a:off x="1892025" y="3229388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34"/>
          <p:cNvSpPr/>
          <p:nvPr/>
        </p:nvSpPr>
        <p:spPr>
          <a:xfrm>
            <a:off x="1701675" y="29925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34"/>
          <p:cNvSpPr/>
          <p:nvPr/>
        </p:nvSpPr>
        <p:spPr>
          <a:xfrm>
            <a:off x="2260275" y="33156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34"/>
          <p:cNvSpPr/>
          <p:nvPr/>
        </p:nvSpPr>
        <p:spPr>
          <a:xfrm>
            <a:off x="2133375" y="29409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34"/>
          <p:cNvSpPr/>
          <p:nvPr/>
        </p:nvSpPr>
        <p:spPr>
          <a:xfrm>
            <a:off x="2871450" y="18875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34"/>
          <p:cNvSpPr/>
          <p:nvPr/>
        </p:nvSpPr>
        <p:spPr>
          <a:xfrm>
            <a:off x="2871475" y="2415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34"/>
          <p:cNvSpPr/>
          <p:nvPr/>
        </p:nvSpPr>
        <p:spPr>
          <a:xfrm>
            <a:off x="3190688" y="2294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34"/>
          <p:cNvSpPr/>
          <p:nvPr/>
        </p:nvSpPr>
        <p:spPr>
          <a:xfrm>
            <a:off x="3426625" y="28042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34"/>
          <p:cNvSpPr/>
          <p:nvPr/>
        </p:nvSpPr>
        <p:spPr>
          <a:xfrm>
            <a:off x="3509925" y="23447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34"/>
          <p:cNvSpPr/>
          <p:nvPr/>
        </p:nvSpPr>
        <p:spPr>
          <a:xfrm>
            <a:off x="3777900" y="24971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34"/>
          <p:cNvSpPr/>
          <p:nvPr/>
        </p:nvSpPr>
        <p:spPr>
          <a:xfrm>
            <a:off x="338330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34"/>
          <p:cNvSpPr/>
          <p:nvPr/>
        </p:nvSpPr>
        <p:spPr>
          <a:xfrm>
            <a:off x="369915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34"/>
          <p:cNvSpPr txBox="1"/>
          <p:nvPr/>
        </p:nvSpPr>
        <p:spPr>
          <a:xfrm>
            <a:off x="3970500" y="16244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34"/>
          <p:cNvSpPr txBox="1"/>
          <p:nvPr/>
        </p:nvSpPr>
        <p:spPr>
          <a:xfrm>
            <a:off x="1364775" y="240642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5" name="Google Shape;665;p34"/>
          <p:cNvCxnSpPr/>
          <p:nvPr/>
        </p:nvCxnSpPr>
        <p:spPr>
          <a:xfrm>
            <a:off x="1784044" y="2039907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34"/>
          <p:cNvCxnSpPr/>
          <p:nvPr/>
        </p:nvCxnSpPr>
        <p:spPr>
          <a:xfrm>
            <a:off x="2607952" y="1848332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34"/>
          <p:cNvCxnSpPr/>
          <p:nvPr/>
        </p:nvCxnSpPr>
        <p:spPr>
          <a:xfrm>
            <a:off x="2204165" y="1922857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68" name="Google Shape;668;p34"/>
          <p:cNvCxnSpPr/>
          <p:nvPr/>
        </p:nvCxnSpPr>
        <p:spPr>
          <a:xfrm flipH="1" rot="10800000">
            <a:off x="1754950" y="1593100"/>
            <a:ext cx="86700" cy="3468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9" name="Google Shape;669;p34"/>
          <p:cNvCxnSpPr/>
          <p:nvPr/>
        </p:nvCxnSpPr>
        <p:spPr>
          <a:xfrm rot="10800000">
            <a:off x="2400375" y="1496713"/>
            <a:ext cx="139200" cy="3198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0" name="Google Shape;670;p34"/>
          <p:cNvSpPr txBox="1"/>
          <p:nvPr/>
        </p:nvSpPr>
        <p:spPr>
          <a:xfrm>
            <a:off x="1489725" y="1031400"/>
            <a:ext cx="108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Margins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1" name="Google Shape;671;p34"/>
          <p:cNvCxnSpPr/>
          <p:nvPr/>
        </p:nvCxnSpPr>
        <p:spPr>
          <a:xfrm flipH="1" rot="10800000">
            <a:off x="3209400" y="3596550"/>
            <a:ext cx="1521900" cy="346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34"/>
          <p:cNvSpPr txBox="1"/>
          <p:nvPr/>
        </p:nvSpPr>
        <p:spPr>
          <a:xfrm>
            <a:off x="4838500" y="3197875"/>
            <a:ext cx="185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Decision Boundary 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34"/>
          <p:cNvSpPr/>
          <p:nvPr/>
        </p:nvSpPr>
        <p:spPr>
          <a:xfrm rot="-1437882">
            <a:off x="2716104" y="3722218"/>
            <a:ext cx="789564" cy="155379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4" name="Google Shape;674;p34"/>
          <p:cNvCxnSpPr/>
          <p:nvPr/>
        </p:nvCxnSpPr>
        <p:spPr>
          <a:xfrm flipH="1" rot="10800000">
            <a:off x="3064075" y="2305975"/>
            <a:ext cx="3150600" cy="3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5" name="Google Shape;675;p34"/>
          <p:cNvCxnSpPr>
            <a:stCxn id="654" idx="1"/>
          </p:cNvCxnSpPr>
          <p:nvPr/>
        </p:nvCxnSpPr>
        <p:spPr>
          <a:xfrm flipH="1" rot="10800000">
            <a:off x="2345594" y="2450413"/>
            <a:ext cx="3792000" cy="5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6" name="Google Shape;676;p34"/>
          <p:cNvCxnSpPr>
            <a:stCxn id="653" idx="2"/>
          </p:cNvCxnSpPr>
          <p:nvPr/>
        </p:nvCxnSpPr>
        <p:spPr>
          <a:xfrm flipH="1" rot="10800000">
            <a:off x="2472494" y="2556362"/>
            <a:ext cx="3674700" cy="9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7" name="Google Shape;677;p34"/>
          <p:cNvSpPr txBox="1"/>
          <p:nvPr/>
        </p:nvSpPr>
        <p:spPr>
          <a:xfrm>
            <a:off x="6259800" y="1960400"/>
            <a:ext cx="134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Support Vectors 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8" name="Google Shape;678;p34"/>
          <p:cNvCxnSpPr/>
          <p:nvPr/>
        </p:nvCxnSpPr>
        <p:spPr>
          <a:xfrm flipH="1" rot="10800000">
            <a:off x="2968600" y="3943475"/>
            <a:ext cx="96300" cy="57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34"/>
          <p:cNvSpPr txBox="1"/>
          <p:nvPr/>
        </p:nvSpPr>
        <p:spPr>
          <a:xfrm>
            <a:off x="1803075" y="4385850"/>
            <a:ext cx="208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Maximize Margin</a:t>
            </a: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34"/>
          <p:cNvSpPr/>
          <p:nvPr/>
        </p:nvSpPr>
        <p:spPr>
          <a:xfrm>
            <a:off x="6214575" y="3028300"/>
            <a:ext cx="2465748" cy="141588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alibri"/>
                <a:ea typeface="Calibri"/>
                <a:cs typeface="Calibri"/>
                <a:sym typeface="Calibri"/>
              </a:rPr>
              <a:t>Maximum Margin Classifiers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5"/>
          <p:cNvSpPr txBox="1"/>
          <p:nvPr>
            <p:ph idx="1" type="body"/>
          </p:nvPr>
        </p:nvSpPr>
        <p:spPr>
          <a:xfrm>
            <a:off x="819150" y="1191250"/>
            <a:ext cx="6146700" cy="29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➔"/>
            </a:pPr>
            <a:r>
              <a:rPr b="1" lang="en" sz="2100">
                <a:solidFill>
                  <a:srgbClr val="999999"/>
                </a:solidFill>
              </a:rPr>
              <a:t>What is ML? Why ML?</a:t>
            </a:r>
            <a:endParaRPr b="1" sz="2100">
              <a:solidFill>
                <a:srgbClr val="99999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➔"/>
            </a:pPr>
            <a:r>
              <a:rPr b="1" lang="en" sz="2100">
                <a:solidFill>
                  <a:srgbClr val="999999"/>
                </a:solidFill>
              </a:rPr>
              <a:t>Categories of ML</a:t>
            </a:r>
            <a:endParaRPr b="1" sz="2100">
              <a:solidFill>
                <a:srgbClr val="99999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➔"/>
            </a:pPr>
            <a:r>
              <a:rPr b="1" lang="en" sz="2100">
                <a:solidFill>
                  <a:srgbClr val="000000"/>
                </a:solidFill>
              </a:rPr>
              <a:t>Support Vector Machines</a:t>
            </a:r>
            <a:endParaRPr b="1" sz="2100">
              <a:solidFill>
                <a:srgbClr val="000000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Basic idea</a:t>
            </a:r>
            <a:endParaRPr b="1" sz="1900">
              <a:solidFill>
                <a:srgbClr val="99999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◆"/>
            </a:pPr>
            <a:r>
              <a:rPr b="1" lang="en" sz="1900">
                <a:solidFill>
                  <a:srgbClr val="000000"/>
                </a:solidFill>
              </a:rPr>
              <a:t>Special Cases </a:t>
            </a:r>
            <a:endParaRPr b="1" sz="1900">
              <a:solidFill>
                <a:srgbClr val="000000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History and Development</a:t>
            </a:r>
            <a:endParaRPr b="1" sz="1900">
              <a:solidFill>
                <a:srgbClr val="99999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Math</a:t>
            </a:r>
            <a:endParaRPr b="1" sz="1900">
              <a:solidFill>
                <a:srgbClr val="999999"/>
              </a:solidFill>
            </a:endParaRPr>
          </a:p>
        </p:txBody>
      </p:sp>
      <p:sp>
        <p:nvSpPr>
          <p:cNvPr id="686" name="Google Shape;686;p35"/>
          <p:cNvSpPr txBox="1"/>
          <p:nvPr>
            <p:ph type="title"/>
          </p:nvPr>
        </p:nvSpPr>
        <p:spPr>
          <a:xfrm>
            <a:off x="3904550" y="382700"/>
            <a:ext cx="1886100" cy="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Agenda</a:t>
            </a:r>
            <a:endParaRPr sz="1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6"/>
          <p:cNvSpPr/>
          <p:nvPr/>
        </p:nvSpPr>
        <p:spPr>
          <a:xfrm>
            <a:off x="2218488" y="3266805"/>
            <a:ext cx="342300" cy="28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36"/>
          <p:cNvSpPr/>
          <p:nvPr/>
        </p:nvSpPr>
        <p:spPr>
          <a:xfrm>
            <a:off x="2123313" y="2898343"/>
            <a:ext cx="342300" cy="28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36"/>
          <p:cNvSpPr/>
          <p:nvPr/>
        </p:nvSpPr>
        <p:spPr>
          <a:xfrm>
            <a:off x="2793075" y="2372868"/>
            <a:ext cx="342300" cy="28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4" name="Google Shape;694;p36"/>
          <p:cNvCxnSpPr/>
          <p:nvPr/>
        </p:nvCxnSpPr>
        <p:spPr>
          <a:xfrm flipH="1" rot="10800000">
            <a:off x="1321500" y="1525681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5" name="Google Shape;695;p36"/>
          <p:cNvCxnSpPr/>
          <p:nvPr/>
        </p:nvCxnSpPr>
        <p:spPr>
          <a:xfrm>
            <a:off x="1319783" y="4126349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6" name="Google Shape;696;p36"/>
          <p:cNvSpPr txBox="1"/>
          <p:nvPr/>
        </p:nvSpPr>
        <p:spPr>
          <a:xfrm>
            <a:off x="4153325" y="42419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36"/>
          <p:cNvSpPr txBox="1"/>
          <p:nvPr/>
        </p:nvSpPr>
        <p:spPr>
          <a:xfrm>
            <a:off x="664875" y="142765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36"/>
          <p:cNvSpPr/>
          <p:nvPr/>
        </p:nvSpPr>
        <p:spPr>
          <a:xfrm>
            <a:off x="1523775" y="33654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36"/>
          <p:cNvSpPr/>
          <p:nvPr/>
        </p:nvSpPr>
        <p:spPr>
          <a:xfrm>
            <a:off x="1803075" y="34662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36"/>
          <p:cNvSpPr/>
          <p:nvPr/>
        </p:nvSpPr>
        <p:spPr>
          <a:xfrm>
            <a:off x="2133375" y="3677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36"/>
          <p:cNvSpPr/>
          <p:nvPr/>
        </p:nvSpPr>
        <p:spPr>
          <a:xfrm>
            <a:off x="1892025" y="3229388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36"/>
          <p:cNvSpPr/>
          <p:nvPr/>
        </p:nvSpPr>
        <p:spPr>
          <a:xfrm>
            <a:off x="1701675" y="29925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36"/>
          <p:cNvSpPr/>
          <p:nvPr/>
        </p:nvSpPr>
        <p:spPr>
          <a:xfrm>
            <a:off x="2260275" y="33156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36"/>
          <p:cNvSpPr/>
          <p:nvPr/>
        </p:nvSpPr>
        <p:spPr>
          <a:xfrm>
            <a:off x="2133375" y="29409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36"/>
          <p:cNvSpPr/>
          <p:nvPr/>
        </p:nvSpPr>
        <p:spPr>
          <a:xfrm>
            <a:off x="2871450" y="18875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36"/>
          <p:cNvSpPr/>
          <p:nvPr/>
        </p:nvSpPr>
        <p:spPr>
          <a:xfrm>
            <a:off x="2871475" y="2415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36"/>
          <p:cNvSpPr/>
          <p:nvPr/>
        </p:nvSpPr>
        <p:spPr>
          <a:xfrm>
            <a:off x="3190688" y="2294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36"/>
          <p:cNvSpPr/>
          <p:nvPr/>
        </p:nvSpPr>
        <p:spPr>
          <a:xfrm>
            <a:off x="3426625" y="28042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36"/>
          <p:cNvSpPr/>
          <p:nvPr/>
        </p:nvSpPr>
        <p:spPr>
          <a:xfrm>
            <a:off x="3509925" y="23447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36"/>
          <p:cNvSpPr/>
          <p:nvPr/>
        </p:nvSpPr>
        <p:spPr>
          <a:xfrm>
            <a:off x="3777900" y="24971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36"/>
          <p:cNvSpPr/>
          <p:nvPr/>
        </p:nvSpPr>
        <p:spPr>
          <a:xfrm>
            <a:off x="338330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36"/>
          <p:cNvSpPr/>
          <p:nvPr/>
        </p:nvSpPr>
        <p:spPr>
          <a:xfrm>
            <a:off x="369915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36"/>
          <p:cNvSpPr txBox="1"/>
          <p:nvPr/>
        </p:nvSpPr>
        <p:spPr>
          <a:xfrm>
            <a:off x="3970500" y="16244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36"/>
          <p:cNvSpPr txBox="1"/>
          <p:nvPr/>
        </p:nvSpPr>
        <p:spPr>
          <a:xfrm>
            <a:off x="1364775" y="240642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5" name="Google Shape;715;p36"/>
          <p:cNvCxnSpPr/>
          <p:nvPr/>
        </p:nvCxnSpPr>
        <p:spPr>
          <a:xfrm>
            <a:off x="1784044" y="2039907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36"/>
          <p:cNvCxnSpPr/>
          <p:nvPr/>
        </p:nvCxnSpPr>
        <p:spPr>
          <a:xfrm>
            <a:off x="2607952" y="1848332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" name="Google Shape;717;p36"/>
          <p:cNvCxnSpPr/>
          <p:nvPr/>
        </p:nvCxnSpPr>
        <p:spPr>
          <a:xfrm>
            <a:off x="2204165" y="1922857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18" name="Google Shape;718;p36"/>
          <p:cNvCxnSpPr/>
          <p:nvPr/>
        </p:nvCxnSpPr>
        <p:spPr>
          <a:xfrm flipH="1" rot="10800000">
            <a:off x="1754950" y="1593100"/>
            <a:ext cx="86700" cy="3468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9" name="Google Shape;719;p36"/>
          <p:cNvCxnSpPr/>
          <p:nvPr/>
        </p:nvCxnSpPr>
        <p:spPr>
          <a:xfrm rot="10800000">
            <a:off x="2400375" y="1496713"/>
            <a:ext cx="139200" cy="3198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0" name="Google Shape;720;p36"/>
          <p:cNvSpPr txBox="1"/>
          <p:nvPr/>
        </p:nvSpPr>
        <p:spPr>
          <a:xfrm>
            <a:off x="1489725" y="1031400"/>
            <a:ext cx="108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Margins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1" name="Google Shape;721;p36"/>
          <p:cNvCxnSpPr/>
          <p:nvPr/>
        </p:nvCxnSpPr>
        <p:spPr>
          <a:xfrm flipH="1" rot="10800000">
            <a:off x="3209400" y="3596550"/>
            <a:ext cx="1521900" cy="346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2" name="Google Shape;722;p36"/>
          <p:cNvSpPr txBox="1"/>
          <p:nvPr/>
        </p:nvSpPr>
        <p:spPr>
          <a:xfrm>
            <a:off x="4838500" y="3197875"/>
            <a:ext cx="185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Decision Boundary 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3" name="Google Shape;723;p36"/>
          <p:cNvCxnSpPr/>
          <p:nvPr/>
        </p:nvCxnSpPr>
        <p:spPr>
          <a:xfrm flipH="1" rot="10800000">
            <a:off x="3064075" y="2305975"/>
            <a:ext cx="3150600" cy="3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4" name="Google Shape;724;p36"/>
          <p:cNvCxnSpPr>
            <a:stCxn id="704" idx="1"/>
          </p:cNvCxnSpPr>
          <p:nvPr/>
        </p:nvCxnSpPr>
        <p:spPr>
          <a:xfrm flipH="1" rot="10800000">
            <a:off x="2345594" y="2450413"/>
            <a:ext cx="3792000" cy="5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5" name="Google Shape;725;p36"/>
          <p:cNvCxnSpPr>
            <a:stCxn id="703" idx="2"/>
          </p:cNvCxnSpPr>
          <p:nvPr/>
        </p:nvCxnSpPr>
        <p:spPr>
          <a:xfrm flipH="1" rot="10800000">
            <a:off x="2472494" y="2556362"/>
            <a:ext cx="3674700" cy="9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6" name="Google Shape;726;p36"/>
          <p:cNvSpPr txBox="1"/>
          <p:nvPr/>
        </p:nvSpPr>
        <p:spPr>
          <a:xfrm>
            <a:off x="6259800" y="1960400"/>
            <a:ext cx="134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Support Vectors 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36"/>
          <p:cNvSpPr/>
          <p:nvPr/>
        </p:nvSpPr>
        <p:spPr>
          <a:xfrm>
            <a:off x="6137600" y="2840125"/>
            <a:ext cx="2196000" cy="1454400"/>
          </a:xfrm>
          <a:prstGeom prst="frame">
            <a:avLst>
              <a:gd fmla="val 1250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36"/>
          <p:cNvSpPr txBox="1"/>
          <p:nvPr/>
        </p:nvSpPr>
        <p:spPr>
          <a:xfrm>
            <a:off x="6248600" y="3167125"/>
            <a:ext cx="197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Hard Margin</a:t>
            </a:r>
            <a:r>
              <a:rPr b="1" lang="en" sz="20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000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SVM</a:t>
            </a:r>
            <a:endParaRPr b="1" sz="2000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36"/>
          <p:cNvSpPr txBox="1"/>
          <p:nvPr/>
        </p:nvSpPr>
        <p:spPr>
          <a:xfrm>
            <a:off x="1234800" y="165375"/>
            <a:ext cx="66744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Case 1: Linearly Separable Data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4" name="Google Shape;734;p37"/>
          <p:cNvCxnSpPr/>
          <p:nvPr/>
        </p:nvCxnSpPr>
        <p:spPr>
          <a:xfrm flipH="1" rot="10800000">
            <a:off x="1013275" y="1525681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5" name="Google Shape;735;p37"/>
          <p:cNvCxnSpPr/>
          <p:nvPr/>
        </p:nvCxnSpPr>
        <p:spPr>
          <a:xfrm>
            <a:off x="1011558" y="4126349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6" name="Google Shape;736;p37"/>
          <p:cNvSpPr txBox="1"/>
          <p:nvPr/>
        </p:nvSpPr>
        <p:spPr>
          <a:xfrm>
            <a:off x="3845100" y="42419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37"/>
          <p:cNvSpPr txBox="1"/>
          <p:nvPr/>
        </p:nvSpPr>
        <p:spPr>
          <a:xfrm>
            <a:off x="356650" y="142765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37"/>
          <p:cNvSpPr/>
          <p:nvPr/>
        </p:nvSpPr>
        <p:spPr>
          <a:xfrm>
            <a:off x="1215550" y="33654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37"/>
          <p:cNvSpPr/>
          <p:nvPr/>
        </p:nvSpPr>
        <p:spPr>
          <a:xfrm>
            <a:off x="1494850" y="34662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37"/>
          <p:cNvSpPr/>
          <p:nvPr/>
        </p:nvSpPr>
        <p:spPr>
          <a:xfrm>
            <a:off x="1825150" y="3677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37"/>
          <p:cNvSpPr/>
          <p:nvPr/>
        </p:nvSpPr>
        <p:spPr>
          <a:xfrm>
            <a:off x="1583800" y="3229388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37"/>
          <p:cNvSpPr/>
          <p:nvPr/>
        </p:nvSpPr>
        <p:spPr>
          <a:xfrm>
            <a:off x="1393450" y="29925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37"/>
          <p:cNvSpPr/>
          <p:nvPr/>
        </p:nvSpPr>
        <p:spPr>
          <a:xfrm>
            <a:off x="1971314" y="33156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37"/>
          <p:cNvSpPr/>
          <p:nvPr/>
        </p:nvSpPr>
        <p:spPr>
          <a:xfrm>
            <a:off x="1930988" y="26993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37"/>
          <p:cNvSpPr/>
          <p:nvPr/>
        </p:nvSpPr>
        <p:spPr>
          <a:xfrm>
            <a:off x="2158675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37"/>
          <p:cNvSpPr/>
          <p:nvPr/>
        </p:nvSpPr>
        <p:spPr>
          <a:xfrm>
            <a:off x="2563250" y="2415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37"/>
          <p:cNvSpPr/>
          <p:nvPr/>
        </p:nvSpPr>
        <p:spPr>
          <a:xfrm>
            <a:off x="2882463" y="2294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37"/>
          <p:cNvSpPr/>
          <p:nvPr/>
        </p:nvSpPr>
        <p:spPr>
          <a:xfrm>
            <a:off x="3118400" y="28042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37"/>
          <p:cNvSpPr/>
          <p:nvPr/>
        </p:nvSpPr>
        <p:spPr>
          <a:xfrm>
            <a:off x="3201700" y="23447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37"/>
          <p:cNvSpPr/>
          <p:nvPr/>
        </p:nvSpPr>
        <p:spPr>
          <a:xfrm>
            <a:off x="3469675" y="24971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37"/>
          <p:cNvSpPr/>
          <p:nvPr/>
        </p:nvSpPr>
        <p:spPr>
          <a:xfrm>
            <a:off x="3075075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37"/>
          <p:cNvSpPr/>
          <p:nvPr/>
        </p:nvSpPr>
        <p:spPr>
          <a:xfrm>
            <a:off x="3390925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37"/>
          <p:cNvSpPr txBox="1"/>
          <p:nvPr/>
        </p:nvSpPr>
        <p:spPr>
          <a:xfrm>
            <a:off x="3662275" y="16244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37"/>
          <p:cNvSpPr txBox="1"/>
          <p:nvPr/>
        </p:nvSpPr>
        <p:spPr>
          <a:xfrm>
            <a:off x="1056550" y="240642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37"/>
          <p:cNvSpPr/>
          <p:nvPr/>
        </p:nvSpPr>
        <p:spPr>
          <a:xfrm>
            <a:off x="2882475" y="17849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37"/>
          <p:cNvSpPr/>
          <p:nvPr/>
        </p:nvSpPr>
        <p:spPr>
          <a:xfrm>
            <a:off x="1627138" y="3796288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37"/>
          <p:cNvSpPr txBox="1"/>
          <p:nvPr/>
        </p:nvSpPr>
        <p:spPr>
          <a:xfrm>
            <a:off x="1143575" y="294750"/>
            <a:ext cx="66744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Case 2a: Linearly Inseparable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8"/>
          <p:cNvSpPr txBox="1"/>
          <p:nvPr/>
        </p:nvSpPr>
        <p:spPr>
          <a:xfrm>
            <a:off x="1140975" y="285125"/>
            <a:ext cx="67128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Case 2a: Linearly Inseparable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63" name="Google Shape;763;p38"/>
          <p:cNvCxnSpPr/>
          <p:nvPr/>
        </p:nvCxnSpPr>
        <p:spPr>
          <a:xfrm flipH="1" rot="10800000">
            <a:off x="1013275" y="1525681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4" name="Google Shape;764;p38"/>
          <p:cNvCxnSpPr/>
          <p:nvPr/>
        </p:nvCxnSpPr>
        <p:spPr>
          <a:xfrm>
            <a:off x="1011558" y="4126349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5" name="Google Shape;765;p38"/>
          <p:cNvSpPr txBox="1"/>
          <p:nvPr/>
        </p:nvSpPr>
        <p:spPr>
          <a:xfrm>
            <a:off x="3845100" y="42419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38"/>
          <p:cNvSpPr txBox="1"/>
          <p:nvPr/>
        </p:nvSpPr>
        <p:spPr>
          <a:xfrm>
            <a:off x="356650" y="142765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38"/>
          <p:cNvSpPr/>
          <p:nvPr/>
        </p:nvSpPr>
        <p:spPr>
          <a:xfrm>
            <a:off x="1215550" y="33654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38"/>
          <p:cNvSpPr/>
          <p:nvPr/>
        </p:nvSpPr>
        <p:spPr>
          <a:xfrm>
            <a:off x="1494850" y="34662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38"/>
          <p:cNvSpPr/>
          <p:nvPr/>
        </p:nvSpPr>
        <p:spPr>
          <a:xfrm>
            <a:off x="1825150" y="3677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38"/>
          <p:cNvSpPr/>
          <p:nvPr/>
        </p:nvSpPr>
        <p:spPr>
          <a:xfrm>
            <a:off x="1583800" y="3229388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38"/>
          <p:cNvSpPr/>
          <p:nvPr/>
        </p:nvSpPr>
        <p:spPr>
          <a:xfrm>
            <a:off x="1393450" y="29925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38"/>
          <p:cNvSpPr/>
          <p:nvPr/>
        </p:nvSpPr>
        <p:spPr>
          <a:xfrm>
            <a:off x="1971314" y="33156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38"/>
          <p:cNvSpPr/>
          <p:nvPr/>
        </p:nvSpPr>
        <p:spPr>
          <a:xfrm>
            <a:off x="1930988" y="26993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38"/>
          <p:cNvSpPr/>
          <p:nvPr/>
        </p:nvSpPr>
        <p:spPr>
          <a:xfrm>
            <a:off x="2158675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38"/>
          <p:cNvSpPr/>
          <p:nvPr/>
        </p:nvSpPr>
        <p:spPr>
          <a:xfrm>
            <a:off x="2563250" y="2415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38"/>
          <p:cNvSpPr/>
          <p:nvPr/>
        </p:nvSpPr>
        <p:spPr>
          <a:xfrm>
            <a:off x="2882463" y="2294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38"/>
          <p:cNvSpPr/>
          <p:nvPr/>
        </p:nvSpPr>
        <p:spPr>
          <a:xfrm>
            <a:off x="3118400" y="28042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38"/>
          <p:cNvSpPr/>
          <p:nvPr/>
        </p:nvSpPr>
        <p:spPr>
          <a:xfrm>
            <a:off x="3201700" y="23447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38"/>
          <p:cNvSpPr/>
          <p:nvPr/>
        </p:nvSpPr>
        <p:spPr>
          <a:xfrm>
            <a:off x="3469675" y="24971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38"/>
          <p:cNvSpPr/>
          <p:nvPr/>
        </p:nvSpPr>
        <p:spPr>
          <a:xfrm>
            <a:off x="3075075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38"/>
          <p:cNvSpPr/>
          <p:nvPr/>
        </p:nvSpPr>
        <p:spPr>
          <a:xfrm>
            <a:off x="3390925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38"/>
          <p:cNvSpPr txBox="1"/>
          <p:nvPr/>
        </p:nvSpPr>
        <p:spPr>
          <a:xfrm>
            <a:off x="3662275" y="16244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38"/>
          <p:cNvSpPr txBox="1"/>
          <p:nvPr/>
        </p:nvSpPr>
        <p:spPr>
          <a:xfrm>
            <a:off x="1056550" y="240642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38"/>
          <p:cNvSpPr/>
          <p:nvPr/>
        </p:nvSpPr>
        <p:spPr>
          <a:xfrm>
            <a:off x="2882475" y="17849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38"/>
          <p:cNvSpPr/>
          <p:nvPr/>
        </p:nvSpPr>
        <p:spPr>
          <a:xfrm>
            <a:off x="1627138" y="3796288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6" name="Google Shape;786;p38"/>
          <p:cNvCxnSpPr/>
          <p:nvPr/>
        </p:nvCxnSpPr>
        <p:spPr>
          <a:xfrm flipH="1" rot="10800000">
            <a:off x="5204785" y="1550255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7" name="Google Shape;787;p38"/>
          <p:cNvCxnSpPr/>
          <p:nvPr/>
        </p:nvCxnSpPr>
        <p:spPr>
          <a:xfrm>
            <a:off x="5203068" y="4150923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8" name="Google Shape;788;p38"/>
          <p:cNvSpPr txBox="1"/>
          <p:nvPr/>
        </p:nvSpPr>
        <p:spPr>
          <a:xfrm>
            <a:off x="8036610" y="426650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38"/>
          <p:cNvSpPr txBox="1"/>
          <p:nvPr/>
        </p:nvSpPr>
        <p:spPr>
          <a:xfrm>
            <a:off x="4548160" y="14522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38"/>
          <p:cNvSpPr/>
          <p:nvPr/>
        </p:nvSpPr>
        <p:spPr>
          <a:xfrm>
            <a:off x="5407060" y="33900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38"/>
          <p:cNvSpPr/>
          <p:nvPr/>
        </p:nvSpPr>
        <p:spPr>
          <a:xfrm>
            <a:off x="5686360" y="34908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38"/>
          <p:cNvSpPr/>
          <p:nvPr/>
        </p:nvSpPr>
        <p:spPr>
          <a:xfrm>
            <a:off x="6016660" y="37024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38"/>
          <p:cNvSpPr/>
          <p:nvPr/>
        </p:nvSpPr>
        <p:spPr>
          <a:xfrm>
            <a:off x="5775310" y="3253962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38"/>
          <p:cNvSpPr/>
          <p:nvPr/>
        </p:nvSpPr>
        <p:spPr>
          <a:xfrm>
            <a:off x="5584960" y="30171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38"/>
          <p:cNvSpPr/>
          <p:nvPr/>
        </p:nvSpPr>
        <p:spPr>
          <a:xfrm>
            <a:off x="6162824" y="33402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38"/>
          <p:cNvSpPr/>
          <p:nvPr/>
        </p:nvSpPr>
        <p:spPr>
          <a:xfrm>
            <a:off x="6122498" y="2723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38"/>
          <p:cNvSpPr/>
          <p:nvPr/>
        </p:nvSpPr>
        <p:spPr>
          <a:xfrm>
            <a:off x="6350185" y="2064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38"/>
          <p:cNvSpPr/>
          <p:nvPr/>
        </p:nvSpPr>
        <p:spPr>
          <a:xfrm>
            <a:off x="6754760" y="24400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38"/>
          <p:cNvSpPr/>
          <p:nvPr/>
        </p:nvSpPr>
        <p:spPr>
          <a:xfrm>
            <a:off x="7073973" y="2319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38"/>
          <p:cNvSpPr/>
          <p:nvPr/>
        </p:nvSpPr>
        <p:spPr>
          <a:xfrm>
            <a:off x="7309910" y="282882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38"/>
          <p:cNvSpPr/>
          <p:nvPr/>
        </p:nvSpPr>
        <p:spPr>
          <a:xfrm>
            <a:off x="7393210" y="23692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38"/>
          <p:cNvSpPr/>
          <p:nvPr/>
        </p:nvSpPr>
        <p:spPr>
          <a:xfrm>
            <a:off x="7661185" y="25216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38"/>
          <p:cNvSpPr/>
          <p:nvPr/>
        </p:nvSpPr>
        <p:spPr>
          <a:xfrm>
            <a:off x="7266585" y="2064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38"/>
          <p:cNvSpPr/>
          <p:nvPr/>
        </p:nvSpPr>
        <p:spPr>
          <a:xfrm>
            <a:off x="7582435" y="2064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38"/>
          <p:cNvSpPr txBox="1"/>
          <p:nvPr/>
        </p:nvSpPr>
        <p:spPr>
          <a:xfrm>
            <a:off x="7853785" y="164897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38"/>
          <p:cNvSpPr txBox="1"/>
          <p:nvPr/>
        </p:nvSpPr>
        <p:spPr>
          <a:xfrm>
            <a:off x="5248060" y="24310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7" name="Google Shape;807;p38"/>
          <p:cNvCxnSpPr/>
          <p:nvPr/>
        </p:nvCxnSpPr>
        <p:spPr>
          <a:xfrm>
            <a:off x="5667329" y="2064482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" name="Google Shape;808;p38"/>
          <p:cNvCxnSpPr/>
          <p:nvPr/>
        </p:nvCxnSpPr>
        <p:spPr>
          <a:xfrm>
            <a:off x="6491238" y="1872907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9" name="Google Shape;809;p38"/>
          <p:cNvCxnSpPr/>
          <p:nvPr/>
        </p:nvCxnSpPr>
        <p:spPr>
          <a:xfrm>
            <a:off x="6087450" y="1947432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10" name="Google Shape;810;p38"/>
          <p:cNvSpPr/>
          <p:nvPr/>
        </p:nvSpPr>
        <p:spPr>
          <a:xfrm>
            <a:off x="7073985" y="18094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38"/>
          <p:cNvSpPr/>
          <p:nvPr/>
        </p:nvSpPr>
        <p:spPr>
          <a:xfrm>
            <a:off x="5818648" y="3820862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6" name="Google Shape;816;p39"/>
          <p:cNvCxnSpPr/>
          <p:nvPr/>
        </p:nvCxnSpPr>
        <p:spPr>
          <a:xfrm flipH="1" rot="10800000">
            <a:off x="1013275" y="1525681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7" name="Google Shape;817;p39"/>
          <p:cNvCxnSpPr/>
          <p:nvPr/>
        </p:nvCxnSpPr>
        <p:spPr>
          <a:xfrm>
            <a:off x="1011558" y="4126349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8" name="Google Shape;818;p39"/>
          <p:cNvSpPr txBox="1"/>
          <p:nvPr/>
        </p:nvSpPr>
        <p:spPr>
          <a:xfrm>
            <a:off x="3845100" y="42419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39"/>
          <p:cNvSpPr txBox="1"/>
          <p:nvPr/>
        </p:nvSpPr>
        <p:spPr>
          <a:xfrm>
            <a:off x="356650" y="142765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39"/>
          <p:cNvSpPr/>
          <p:nvPr/>
        </p:nvSpPr>
        <p:spPr>
          <a:xfrm>
            <a:off x="1215550" y="33654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39"/>
          <p:cNvSpPr/>
          <p:nvPr/>
        </p:nvSpPr>
        <p:spPr>
          <a:xfrm>
            <a:off x="1494850" y="34662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39"/>
          <p:cNvSpPr/>
          <p:nvPr/>
        </p:nvSpPr>
        <p:spPr>
          <a:xfrm>
            <a:off x="1825150" y="3677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39"/>
          <p:cNvSpPr/>
          <p:nvPr/>
        </p:nvSpPr>
        <p:spPr>
          <a:xfrm>
            <a:off x="1583800" y="3229388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39"/>
          <p:cNvSpPr/>
          <p:nvPr/>
        </p:nvSpPr>
        <p:spPr>
          <a:xfrm>
            <a:off x="1393450" y="29925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39"/>
          <p:cNvSpPr/>
          <p:nvPr/>
        </p:nvSpPr>
        <p:spPr>
          <a:xfrm>
            <a:off x="1971314" y="33156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39"/>
          <p:cNvSpPr/>
          <p:nvPr/>
        </p:nvSpPr>
        <p:spPr>
          <a:xfrm>
            <a:off x="1930988" y="26993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39"/>
          <p:cNvSpPr/>
          <p:nvPr/>
        </p:nvSpPr>
        <p:spPr>
          <a:xfrm>
            <a:off x="2158675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39"/>
          <p:cNvSpPr/>
          <p:nvPr/>
        </p:nvSpPr>
        <p:spPr>
          <a:xfrm>
            <a:off x="2563250" y="2415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39"/>
          <p:cNvSpPr/>
          <p:nvPr/>
        </p:nvSpPr>
        <p:spPr>
          <a:xfrm>
            <a:off x="2882463" y="2294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39"/>
          <p:cNvSpPr/>
          <p:nvPr/>
        </p:nvSpPr>
        <p:spPr>
          <a:xfrm>
            <a:off x="3118400" y="28042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39"/>
          <p:cNvSpPr/>
          <p:nvPr/>
        </p:nvSpPr>
        <p:spPr>
          <a:xfrm>
            <a:off x="3201700" y="23447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39"/>
          <p:cNvSpPr/>
          <p:nvPr/>
        </p:nvSpPr>
        <p:spPr>
          <a:xfrm>
            <a:off x="3469675" y="24971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39"/>
          <p:cNvSpPr/>
          <p:nvPr/>
        </p:nvSpPr>
        <p:spPr>
          <a:xfrm>
            <a:off x="3075075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39"/>
          <p:cNvSpPr/>
          <p:nvPr/>
        </p:nvSpPr>
        <p:spPr>
          <a:xfrm>
            <a:off x="3390925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39"/>
          <p:cNvSpPr txBox="1"/>
          <p:nvPr/>
        </p:nvSpPr>
        <p:spPr>
          <a:xfrm>
            <a:off x="3662275" y="16244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39"/>
          <p:cNvSpPr txBox="1"/>
          <p:nvPr/>
        </p:nvSpPr>
        <p:spPr>
          <a:xfrm>
            <a:off x="1056550" y="240642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39"/>
          <p:cNvSpPr/>
          <p:nvPr/>
        </p:nvSpPr>
        <p:spPr>
          <a:xfrm>
            <a:off x="2882475" y="17849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39"/>
          <p:cNvSpPr/>
          <p:nvPr/>
        </p:nvSpPr>
        <p:spPr>
          <a:xfrm>
            <a:off x="1627138" y="3796288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9" name="Google Shape;839;p39"/>
          <p:cNvCxnSpPr/>
          <p:nvPr/>
        </p:nvCxnSpPr>
        <p:spPr>
          <a:xfrm flipH="1" rot="10800000">
            <a:off x="5204785" y="1550255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0" name="Google Shape;840;p39"/>
          <p:cNvCxnSpPr/>
          <p:nvPr/>
        </p:nvCxnSpPr>
        <p:spPr>
          <a:xfrm>
            <a:off x="5203068" y="4150923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1" name="Google Shape;841;p39"/>
          <p:cNvSpPr txBox="1"/>
          <p:nvPr/>
        </p:nvSpPr>
        <p:spPr>
          <a:xfrm>
            <a:off x="8036610" y="426650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39"/>
          <p:cNvSpPr txBox="1"/>
          <p:nvPr/>
        </p:nvSpPr>
        <p:spPr>
          <a:xfrm>
            <a:off x="4548160" y="14522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39"/>
          <p:cNvSpPr/>
          <p:nvPr/>
        </p:nvSpPr>
        <p:spPr>
          <a:xfrm>
            <a:off x="5407060" y="33900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39"/>
          <p:cNvSpPr/>
          <p:nvPr/>
        </p:nvSpPr>
        <p:spPr>
          <a:xfrm>
            <a:off x="5686360" y="34908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39"/>
          <p:cNvSpPr/>
          <p:nvPr/>
        </p:nvSpPr>
        <p:spPr>
          <a:xfrm>
            <a:off x="6016660" y="37024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39"/>
          <p:cNvSpPr/>
          <p:nvPr/>
        </p:nvSpPr>
        <p:spPr>
          <a:xfrm>
            <a:off x="5775310" y="3253962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39"/>
          <p:cNvSpPr/>
          <p:nvPr/>
        </p:nvSpPr>
        <p:spPr>
          <a:xfrm>
            <a:off x="5584960" y="30171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39"/>
          <p:cNvSpPr/>
          <p:nvPr/>
        </p:nvSpPr>
        <p:spPr>
          <a:xfrm>
            <a:off x="6162824" y="33402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39"/>
          <p:cNvSpPr/>
          <p:nvPr/>
        </p:nvSpPr>
        <p:spPr>
          <a:xfrm>
            <a:off x="6122498" y="2723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39"/>
          <p:cNvSpPr/>
          <p:nvPr/>
        </p:nvSpPr>
        <p:spPr>
          <a:xfrm>
            <a:off x="6350185" y="2064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39"/>
          <p:cNvSpPr/>
          <p:nvPr/>
        </p:nvSpPr>
        <p:spPr>
          <a:xfrm>
            <a:off x="6754760" y="24400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39"/>
          <p:cNvSpPr/>
          <p:nvPr/>
        </p:nvSpPr>
        <p:spPr>
          <a:xfrm>
            <a:off x="7073973" y="2319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39"/>
          <p:cNvSpPr/>
          <p:nvPr/>
        </p:nvSpPr>
        <p:spPr>
          <a:xfrm>
            <a:off x="7309910" y="282882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39"/>
          <p:cNvSpPr/>
          <p:nvPr/>
        </p:nvSpPr>
        <p:spPr>
          <a:xfrm>
            <a:off x="7393210" y="23692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39"/>
          <p:cNvSpPr/>
          <p:nvPr/>
        </p:nvSpPr>
        <p:spPr>
          <a:xfrm>
            <a:off x="7661185" y="25216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39"/>
          <p:cNvSpPr/>
          <p:nvPr/>
        </p:nvSpPr>
        <p:spPr>
          <a:xfrm>
            <a:off x="7266585" y="2064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39"/>
          <p:cNvSpPr/>
          <p:nvPr/>
        </p:nvSpPr>
        <p:spPr>
          <a:xfrm>
            <a:off x="7582435" y="2064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39"/>
          <p:cNvSpPr txBox="1"/>
          <p:nvPr/>
        </p:nvSpPr>
        <p:spPr>
          <a:xfrm>
            <a:off x="7853785" y="164897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39"/>
          <p:cNvSpPr txBox="1"/>
          <p:nvPr/>
        </p:nvSpPr>
        <p:spPr>
          <a:xfrm>
            <a:off x="5248060" y="24310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0" name="Google Shape;860;p39"/>
          <p:cNvCxnSpPr/>
          <p:nvPr/>
        </p:nvCxnSpPr>
        <p:spPr>
          <a:xfrm>
            <a:off x="5667329" y="2064482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" name="Google Shape;861;p39"/>
          <p:cNvCxnSpPr/>
          <p:nvPr/>
        </p:nvCxnSpPr>
        <p:spPr>
          <a:xfrm>
            <a:off x="6491238" y="1872907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2" name="Google Shape;862;p39"/>
          <p:cNvCxnSpPr/>
          <p:nvPr/>
        </p:nvCxnSpPr>
        <p:spPr>
          <a:xfrm>
            <a:off x="6087450" y="1947432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63" name="Google Shape;863;p39"/>
          <p:cNvSpPr/>
          <p:nvPr/>
        </p:nvSpPr>
        <p:spPr>
          <a:xfrm>
            <a:off x="7073985" y="18094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39"/>
          <p:cNvSpPr/>
          <p:nvPr/>
        </p:nvSpPr>
        <p:spPr>
          <a:xfrm>
            <a:off x="5818648" y="3820862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39"/>
          <p:cNvSpPr/>
          <p:nvPr/>
        </p:nvSpPr>
        <p:spPr>
          <a:xfrm>
            <a:off x="2730838" y="2901500"/>
            <a:ext cx="2196000" cy="1454400"/>
          </a:xfrm>
          <a:prstGeom prst="frame">
            <a:avLst>
              <a:gd fmla="val 1250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39"/>
          <p:cNvSpPr txBox="1"/>
          <p:nvPr/>
        </p:nvSpPr>
        <p:spPr>
          <a:xfrm>
            <a:off x="2841838" y="3228500"/>
            <a:ext cx="197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Soft</a:t>
            </a:r>
            <a:r>
              <a:rPr b="1" lang="en" sz="20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 Margin </a:t>
            </a:r>
            <a:endParaRPr b="1" sz="2000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SVM</a:t>
            </a:r>
            <a:endParaRPr b="1" sz="2000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39"/>
          <p:cNvSpPr txBox="1"/>
          <p:nvPr/>
        </p:nvSpPr>
        <p:spPr>
          <a:xfrm>
            <a:off x="1140975" y="285125"/>
            <a:ext cx="67128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Case 2a: Linearly Inseparable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0"/>
          <p:cNvSpPr txBox="1"/>
          <p:nvPr/>
        </p:nvSpPr>
        <p:spPr>
          <a:xfrm>
            <a:off x="1140975" y="285125"/>
            <a:ext cx="67128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Case 2b: Linearly Inseparable 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73" name="Google Shape;873;p40"/>
          <p:cNvCxnSpPr/>
          <p:nvPr/>
        </p:nvCxnSpPr>
        <p:spPr>
          <a:xfrm>
            <a:off x="599120" y="3192050"/>
            <a:ext cx="342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4" name="Google Shape;874;p40"/>
          <p:cNvSpPr/>
          <p:nvPr/>
        </p:nvSpPr>
        <p:spPr>
          <a:xfrm>
            <a:off x="86166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40"/>
          <p:cNvSpPr/>
          <p:nvPr/>
        </p:nvSpPr>
        <p:spPr>
          <a:xfrm>
            <a:off x="1831950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40"/>
          <p:cNvSpPr/>
          <p:nvPr/>
        </p:nvSpPr>
        <p:spPr>
          <a:xfrm>
            <a:off x="69621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40"/>
          <p:cNvSpPr/>
          <p:nvPr/>
        </p:nvSpPr>
        <p:spPr>
          <a:xfrm>
            <a:off x="118573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40"/>
          <p:cNvSpPr/>
          <p:nvPr/>
        </p:nvSpPr>
        <p:spPr>
          <a:xfrm>
            <a:off x="304641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40"/>
          <p:cNvSpPr/>
          <p:nvPr/>
        </p:nvSpPr>
        <p:spPr>
          <a:xfrm>
            <a:off x="288096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40"/>
          <p:cNvSpPr/>
          <p:nvPr/>
        </p:nvSpPr>
        <p:spPr>
          <a:xfrm>
            <a:off x="337048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40"/>
          <p:cNvSpPr/>
          <p:nvPr/>
        </p:nvSpPr>
        <p:spPr>
          <a:xfrm>
            <a:off x="357103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40"/>
          <p:cNvSpPr/>
          <p:nvPr/>
        </p:nvSpPr>
        <p:spPr>
          <a:xfrm>
            <a:off x="1997400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40"/>
          <p:cNvSpPr/>
          <p:nvPr/>
        </p:nvSpPr>
        <p:spPr>
          <a:xfrm>
            <a:off x="2159438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40"/>
          <p:cNvSpPr/>
          <p:nvPr/>
        </p:nvSpPr>
        <p:spPr>
          <a:xfrm>
            <a:off x="2356463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1"/>
          <p:cNvSpPr txBox="1"/>
          <p:nvPr/>
        </p:nvSpPr>
        <p:spPr>
          <a:xfrm>
            <a:off x="1140975" y="285125"/>
            <a:ext cx="67128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Case 2b: Linearly Inseparable 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90" name="Google Shape;890;p41"/>
          <p:cNvCxnSpPr/>
          <p:nvPr/>
        </p:nvCxnSpPr>
        <p:spPr>
          <a:xfrm>
            <a:off x="599120" y="3192050"/>
            <a:ext cx="342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1" name="Google Shape;891;p41"/>
          <p:cNvSpPr/>
          <p:nvPr/>
        </p:nvSpPr>
        <p:spPr>
          <a:xfrm>
            <a:off x="86166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41"/>
          <p:cNvSpPr/>
          <p:nvPr/>
        </p:nvSpPr>
        <p:spPr>
          <a:xfrm>
            <a:off x="1831950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41"/>
          <p:cNvSpPr/>
          <p:nvPr/>
        </p:nvSpPr>
        <p:spPr>
          <a:xfrm>
            <a:off x="69621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41"/>
          <p:cNvSpPr/>
          <p:nvPr/>
        </p:nvSpPr>
        <p:spPr>
          <a:xfrm>
            <a:off x="118573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41"/>
          <p:cNvSpPr/>
          <p:nvPr/>
        </p:nvSpPr>
        <p:spPr>
          <a:xfrm>
            <a:off x="304641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41"/>
          <p:cNvSpPr/>
          <p:nvPr/>
        </p:nvSpPr>
        <p:spPr>
          <a:xfrm>
            <a:off x="288096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41"/>
          <p:cNvSpPr/>
          <p:nvPr/>
        </p:nvSpPr>
        <p:spPr>
          <a:xfrm>
            <a:off x="337048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41"/>
          <p:cNvSpPr/>
          <p:nvPr/>
        </p:nvSpPr>
        <p:spPr>
          <a:xfrm>
            <a:off x="357103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41"/>
          <p:cNvSpPr/>
          <p:nvPr/>
        </p:nvSpPr>
        <p:spPr>
          <a:xfrm>
            <a:off x="1997400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41"/>
          <p:cNvSpPr/>
          <p:nvPr/>
        </p:nvSpPr>
        <p:spPr>
          <a:xfrm>
            <a:off x="2159438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41"/>
          <p:cNvSpPr/>
          <p:nvPr/>
        </p:nvSpPr>
        <p:spPr>
          <a:xfrm>
            <a:off x="2356463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2" name="Google Shape;902;p41"/>
          <p:cNvCxnSpPr/>
          <p:nvPr/>
        </p:nvCxnSpPr>
        <p:spPr>
          <a:xfrm>
            <a:off x="2169125" y="2874200"/>
            <a:ext cx="9600" cy="6936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3" name="Google Shape;903;p41"/>
          <p:cNvSpPr/>
          <p:nvPr/>
        </p:nvSpPr>
        <p:spPr>
          <a:xfrm>
            <a:off x="4263750" y="2488925"/>
            <a:ext cx="616500" cy="29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4" name="Google Shape;904;p41"/>
          <p:cNvCxnSpPr/>
          <p:nvPr/>
        </p:nvCxnSpPr>
        <p:spPr>
          <a:xfrm>
            <a:off x="4995745" y="3305925"/>
            <a:ext cx="342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5" name="Google Shape;905;p41"/>
          <p:cNvSpPr/>
          <p:nvPr/>
        </p:nvSpPr>
        <p:spPr>
          <a:xfrm>
            <a:off x="5547263" y="19816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41"/>
          <p:cNvSpPr/>
          <p:nvPr/>
        </p:nvSpPr>
        <p:spPr>
          <a:xfrm>
            <a:off x="6201425" y="29351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41"/>
          <p:cNvSpPr/>
          <p:nvPr/>
        </p:nvSpPr>
        <p:spPr>
          <a:xfrm>
            <a:off x="5478113" y="19046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41"/>
          <p:cNvSpPr/>
          <p:nvPr/>
        </p:nvSpPr>
        <p:spPr>
          <a:xfrm>
            <a:off x="5649788" y="21750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41"/>
          <p:cNvSpPr/>
          <p:nvPr/>
        </p:nvSpPr>
        <p:spPr>
          <a:xfrm>
            <a:off x="7556888" y="21068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41"/>
          <p:cNvSpPr/>
          <p:nvPr/>
        </p:nvSpPr>
        <p:spPr>
          <a:xfrm>
            <a:off x="7383538" y="21068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41"/>
          <p:cNvSpPr/>
          <p:nvPr/>
        </p:nvSpPr>
        <p:spPr>
          <a:xfrm>
            <a:off x="7722338" y="19816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41"/>
          <p:cNvSpPr/>
          <p:nvPr/>
        </p:nvSpPr>
        <p:spPr>
          <a:xfrm>
            <a:off x="7919488" y="18563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41"/>
          <p:cNvSpPr/>
          <p:nvPr/>
        </p:nvSpPr>
        <p:spPr>
          <a:xfrm>
            <a:off x="6382750" y="339742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41"/>
          <p:cNvSpPr/>
          <p:nvPr/>
        </p:nvSpPr>
        <p:spPr>
          <a:xfrm>
            <a:off x="6556063" y="339742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41"/>
          <p:cNvSpPr/>
          <p:nvPr/>
        </p:nvSpPr>
        <p:spPr>
          <a:xfrm>
            <a:off x="6747063" y="29351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2392325" y="344150"/>
            <a:ext cx="46968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What is Machine Learning?</a:t>
            </a:r>
            <a:endParaRPr sz="1700"/>
          </a:p>
        </p:txBody>
      </p:sp>
      <p:sp>
        <p:nvSpPr>
          <p:cNvPr id="141" name="Google Shape;141;p15"/>
          <p:cNvSpPr txBox="1"/>
          <p:nvPr/>
        </p:nvSpPr>
        <p:spPr>
          <a:xfrm>
            <a:off x="478549" y="1923988"/>
            <a:ext cx="808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r>
              <a:rPr b="0" i="0" lang="en" sz="1800" u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is a collection of </a:t>
            </a:r>
            <a:r>
              <a:rPr b="1" i="0" lang="en" sz="1800" u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algorithms</a:t>
            </a:r>
            <a:r>
              <a:rPr b="0" i="0" lang="en" sz="1800" u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and techniques used to create computational systems that </a:t>
            </a:r>
            <a:r>
              <a:rPr b="1" i="0" lang="en" sz="1800" u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learn from data </a:t>
            </a:r>
            <a:r>
              <a:rPr b="0" i="0" lang="en" sz="1800" u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 order to make </a:t>
            </a:r>
            <a:r>
              <a:rPr b="1" i="0" lang="en" sz="1800" u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predictions </a:t>
            </a:r>
            <a:r>
              <a:rPr i="0" lang="en" sz="1800" u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and inferences.</a:t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Text&#10;&#10;Description automatically generated with medium confidence" id="142" name="Google Shape;14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554" y="3293316"/>
            <a:ext cx="1858184" cy="11613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oiletry&#10;&#10;Description automatically generated" id="143" name="Google Shape;14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6722" y="3184681"/>
            <a:ext cx="1580531" cy="13786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newspaper&#10;&#10;Description automatically generated" id="144" name="Google Shape;14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73241" y="3067166"/>
            <a:ext cx="2249126" cy="17799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 txBox="1"/>
          <p:nvPr/>
        </p:nvSpPr>
        <p:spPr>
          <a:xfrm>
            <a:off x="554096" y="1145325"/>
            <a:ext cx="80358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Arthur Samuel</a:t>
            </a:r>
            <a:r>
              <a:rPr b="0" i="0" lang="en" sz="1800" u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Machine Learning is the field of study that gives computers the ability to learn without being explicitly programmed.</a:t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Text&#10;&#10;Description automatically generated" id="146" name="Google Shape;146;p15"/>
          <p:cNvPicPr preferRelativeResize="0"/>
          <p:nvPr/>
        </p:nvPicPr>
        <p:blipFill rotWithShape="1">
          <a:blip r:embed="rId6">
            <a:alphaModFix/>
          </a:blip>
          <a:srcRect b="10386" l="31279" r="30608" t="3636"/>
          <a:stretch/>
        </p:blipFill>
        <p:spPr>
          <a:xfrm>
            <a:off x="5189111" y="2979558"/>
            <a:ext cx="1650894" cy="195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42"/>
          <p:cNvSpPr txBox="1"/>
          <p:nvPr/>
        </p:nvSpPr>
        <p:spPr>
          <a:xfrm>
            <a:off x="1140975" y="285125"/>
            <a:ext cx="67128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Case 2b: Linearly Inseparable 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21" name="Google Shape;921;p42"/>
          <p:cNvCxnSpPr/>
          <p:nvPr/>
        </p:nvCxnSpPr>
        <p:spPr>
          <a:xfrm>
            <a:off x="599120" y="3192050"/>
            <a:ext cx="342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2" name="Google Shape;922;p42"/>
          <p:cNvSpPr/>
          <p:nvPr/>
        </p:nvSpPr>
        <p:spPr>
          <a:xfrm>
            <a:off x="86166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42"/>
          <p:cNvSpPr/>
          <p:nvPr/>
        </p:nvSpPr>
        <p:spPr>
          <a:xfrm>
            <a:off x="1831950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42"/>
          <p:cNvSpPr/>
          <p:nvPr/>
        </p:nvSpPr>
        <p:spPr>
          <a:xfrm>
            <a:off x="69621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42"/>
          <p:cNvSpPr/>
          <p:nvPr/>
        </p:nvSpPr>
        <p:spPr>
          <a:xfrm>
            <a:off x="118573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42"/>
          <p:cNvSpPr/>
          <p:nvPr/>
        </p:nvSpPr>
        <p:spPr>
          <a:xfrm>
            <a:off x="304641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42"/>
          <p:cNvSpPr/>
          <p:nvPr/>
        </p:nvSpPr>
        <p:spPr>
          <a:xfrm>
            <a:off x="288096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42"/>
          <p:cNvSpPr/>
          <p:nvPr/>
        </p:nvSpPr>
        <p:spPr>
          <a:xfrm>
            <a:off x="337048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42"/>
          <p:cNvSpPr/>
          <p:nvPr/>
        </p:nvSpPr>
        <p:spPr>
          <a:xfrm>
            <a:off x="357103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42"/>
          <p:cNvSpPr/>
          <p:nvPr/>
        </p:nvSpPr>
        <p:spPr>
          <a:xfrm>
            <a:off x="1997400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42"/>
          <p:cNvSpPr/>
          <p:nvPr/>
        </p:nvSpPr>
        <p:spPr>
          <a:xfrm>
            <a:off x="2159438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42"/>
          <p:cNvSpPr/>
          <p:nvPr/>
        </p:nvSpPr>
        <p:spPr>
          <a:xfrm>
            <a:off x="2356463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3" name="Google Shape;933;p42"/>
          <p:cNvCxnSpPr/>
          <p:nvPr/>
        </p:nvCxnSpPr>
        <p:spPr>
          <a:xfrm>
            <a:off x="2169125" y="2874200"/>
            <a:ext cx="9600" cy="6936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4" name="Google Shape;934;p42"/>
          <p:cNvSpPr/>
          <p:nvPr/>
        </p:nvSpPr>
        <p:spPr>
          <a:xfrm>
            <a:off x="4263750" y="2488925"/>
            <a:ext cx="616500" cy="29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5" name="Google Shape;935;p42"/>
          <p:cNvCxnSpPr/>
          <p:nvPr/>
        </p:nvCxnSpPr>
        <p:spPr>
          <a:xfrm>
            <a:off x="4995745" y="3305925"/>
            <a:ext cx="342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6" name="Google Shape;936;p42"/>
          <p:cNvSpPr/>
          <p:nvPr/>
        </p:nvSpPr>
        <p:spPr>
          <a:xfrm>
            <a:off x="5547263" y="19816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42"/>
          <p:cNvSpPr/>
          <p:nvPr/>
        </p:nvSpPr>
        <p:spPr>
          <a:xfrm>
            <a:off x="6201425" y="29351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42"/>
          <p:cNvSpPr/>
          <p:nvPr/>
        </p:nvSpPr>
        <p:spPr>
          <a:xfrm>
            <a:off x="5478113" y="19046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42"/>
          <p:cNvSpPr/>
          <p:nvPr/>
        </p:nvSpPr>
        <p:spPr>
          <a:xfrm>
            <a:off x="5649788" y="21750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42"/>
          <p:cNvSpPr/>
          <p:nvPr/>
        </p:nvSpPr>
        <p:spPr>
          <a:xfrm>
            <a:off x="7556888" y="21068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42"/>
          <p:cNvSpPr/>
          <p:nvPr/>
        </p:nvSpPr>
        <p:spPr>
          <a:xfrm>
            <a:off x="7383538" y="21068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42"/>
          <p:cNvSpPr/>
          <p:nvPr/>
        </p:nvSpPr>
        <p:spPr>
          <a:xfrm>
            <a:off x="7722338" y="19816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42"/>
          <p:cNvSpPr/>
          <p:nvPr/>
        </p:nvSpPr>
        <p:spPr>
          <a:xfrm>
            <a:off x="7919488" y="18563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42"/>
          <p:cNvSpPr/>
          <p:nvPr/>
        </p:nvSpPr>
        <p:spPr>
          <a:xfrm>
            <a:off x="6382750" y="339742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42"/>
          <p:cNvSpPr/>
          <p:nvPr/>
        </p:nvSpPr>
        <p:spPr>
          <a:xfrm>
            <a:off x="6556063" y="339742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42"/>
          <p:cNvSpPr/>
          <p:nvPr/>
        </p:nvSpPr>
        <p:spPr>
          <a:xfrm>
            <a:off x="6747063" y="29351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7" name="Google Shape;947;p42"/>
          <p:cNvCxnSpPr/>
          <p:nvPr/>
        </p:nvCxnSpPr>
        <p:spPr>
          <a:xfrm rot="-3900424">
            <a:off x="6233451" y="2039390"/>
            <a:ext cx="953595" cy="1965059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42"/>
          <p:cNvCxnSpPr/>
          <p:nvPr/>
        </p:nvCxnSpPr>
        <p:spPr>
          <a:xfrm rot="-3900424">
            <a:off x="6205072" y="1285346"/>
            <a:ext cx="953595" cy="1965059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9" name="Google Shape;949;p42"/>
          <p:cNvCxnSpPr/>
          <p:nvPr/>
        </p:nvCxnSpPr>
        <p:spPr>
          <a:xfrm rot="-3900424">
            <a:off x="6233457" y="1655641"/>
            <a:ext cx="953595" cy="1965059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3"/>
          <p:cNvSpPr txBox="1"/>
          <p:nvPr/>
        </p:nvSpPr>
        <p:spPr>
          <a:xfrm>
            <a:off x="1140975" y="285125"/>
            <a:ext cx="67128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Case 2b: Linearly Inseparable 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55" name="Google Shape;955;p43"/>
          <p:cNvCxnSpPr/>
          <p:nvPr/>
        </p:nvCxnSpPr>
        <p:spPr>
          <a:xfrm>
            <a:off x="599120" y="3192050"/>
            <a:ext cx="342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6" name="Google Shape;956;p43"/>
          <p:cNvSpPr/>
          <p:nvPr/>
        </p:nvSpPr>
        <p:spPr>
          <a:xfrm>
            <a:off x="86166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43"/>
          <p:cNvSpPr/>
          <p:nvPr/>
        </p:nvSpPr>
        <p:spPr>
          <a:xfrm>
            <a:off x="1831950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43"/>
          <p:cNvSpPr/>
          <p:nvPr/>
        </p:nvSpPr>
        <p:spPr>
          <a:xfrm>
            <a:off x="69621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43"/>
          <p:cNvSpPr/>
          <p:nvPr/>
        </p:nvSpPr>
        <p:spPr>
          <a:xfrm>
            <a:off x="118573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43"/>
          <p:cNvSpPr/>
          <p:nvPr/>
        </p:nvSpPr>
        <p:spPr>
          <a:xfrm>
            <a:off x="304641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43"/>
          <p:cNvSpPr/>
          <p:nvPr/>
        </p:nvSpPr>
        <p:spPr>
          <a:xfrm>
            <a:off x="288096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43"/>
          <p:cNvSpPr/>
          <p:nvPr/>
        </p:nvSpPr>
        <p:spPr>
          <a:xfrm>
            <a:off x="337048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43"/>
          <p:cNvSpPr/>
          <p:nvPr/>
        </p:nvSpPr>
        <p:spPr>
          <a:xfrm>
            <a:off x="357103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43"/>
          <p:cNvSpPr/>
          <p:nvPr/>
        </p:nvSpPr>
        <p:spPr>
          <a:xfrm>
            <a:off x="1997400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43"/>
          <p:cNvSpPr/>
          <p:nvPr/>
        </p:nvSpPr>
        <p:spPr>
          <a:xfrm>
            <a:off x="2159438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43"/>
          <p:cNvSpPr/>
          <p:nvPr/>
        </p:nvSpPr>
        <p:spPr>
          <a:xfrm>
            <a:off x="2356463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7" name="Google Shape;967;p43"/>
          <p:cNvCxnSpPr/>
          <p:nvPr/>
        </p:nvCxnSpPr>
        <p:spPr>
          <a:xfrm>
            <a:off x="2169125" y="2874200"/>
            <a:ext cx="9600" cy="6936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8" name="Google Shape;968;p43"/>
          <p:cNvSpPr/>
          <p:nvPr/>
        </p:nvSpPr>
        <p:spPr>
          <a:xfrm>
            <a:off x="4263750" y="2488925"/>
            <a:ext cx="616500" cy="29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9" name="Google Shape;969;p43"/>
          <p:cNvCxnSpPr/>
          <p:nvPr/>
        </p:nvCxnSpPr>
        <p:spPr>
          <a:xfrm>
            <a:off x="4995745" y="3305925"/>
            <a:ext cx="342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0" name="Google Shape;970;p43"/>
          <p:cNvSpPr/>
          <p:nvPr/>
        </p:nvSpPr>
        <p:spPr>
          <a:xfrm>
            <a:off x="5547263" y="19816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43"/>
          <p:cNvSpPr/>
          <p:nvPr/>
        </p:nvSpPr>
        <p:spPr>
          <a:xfrm>
            <a:off x="6201425" y="29351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43"/>
          <p:cNvSpPr/>
          <p:nvPr/>
        </p:nvSpPr>
        <p:spPr>
          <a:xfrm>
            <a:off x="5478113" y="19046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43"/>
          <p:cNvSpPr/>
          <p:nvPr/>
        </p:nvSpPr>
        <p:spPr>
          <a:xfrm>
            <a:off x="5649788" y="21750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43"/>
          <p:cNvSpPr/>
          <p:nvPr/>
        </p:nvSpPr>
        <p:spPr>
          <a:xfrm>
            <a:off x="7556888" y="21068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43"/>
          <p:cNvSpPr/>
          <p:nvPr/>
        </p:nvSpPr>
        <p:spPr>
          <a:xfrm>
            <a:off x="7383538" y="21068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43"/>
          <p:cNvSpPr/>
          <p:nvPr/>
        </p:nvSpPr>
        <p:spPr>
          <a:xfrm>
            <a:off x="7722338" y="19816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43"/>
          <p:cNvSpPr/>
          <p:nvPr/>
        </p:nvSpPr>
        <p:spPr>
          <a:xfrm>
            <a:off x="7919488" y="18563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43"/>
          <p:cNvSpPr/>
          <p:nvPr/>
        </p:nvSpPr>
        <p:spPr>
          <a:xfrm>
            <a:off x="6382750" y="339742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43"/>
          <p:cNvSpPr/>
          <p:nvPr/>
        </p:nvSpPr>
        <p:spPr>
          <a:xfrm>
            <a:off x="6556063" y="339742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43"/>
          <p:cNvSpPr/>
          <p:nvPr/>
        </p:nvSpPr>
        <p:spPr>
          <a:xfrm>
            <a:off x="6747063" y="29351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1" name="Google Shape;981;p43"/>
          <p:cNvCxnSpPr/>
          <p:nvPr/>
        </p:nvCxnSpPr>
        <p:spPr>
          <a:xfrm rot="-3900424">
            <a:off x="6233451" y="2039390"/>
            <a:ext cx="953595" cy="1965059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2" name="Google Shape;982;p43"/>
          <p:cNvCxnSpPr/>
          <p:nvPr/>
        </p:nvCxnSpPr>
        <p:spPr>
          <a:xfrm rot="-3900424">
            <a:off x="6205072" y="1285346"/>
            <a:ext cx="953595" cy="1965059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3" name="Google Shape;983;p43"/>
          <p:cNvCxnSpPr/>
          <p:nvPr/>
        </p:nvCxnSpPr>
        <p:spPr>
          <a:xfrm rot="-3900424">
            <a:off x="6233457" y="1655641"/>
            <a:ext cx="953595" cy="1965059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84" name="Google Shape;984;p43"/>
          <p:cNvSpPr/>
          <p:nvPr/>
        </p:nvSpPr>
        <p:spPr>
          <a:xfrm>
            <a:off x="3182725" y="3397425"/>
            <a:ext cx="2196000" cy="1454400"/>
          </a:xfrm>
          <a:prstGeom prst="frame">
            <a:avLst>
              <a:gd fmla="val 1250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43"/>
          <p:cNvSpPr txBox="1"/>
          <p:nvPr/>
        </p:nvSpPr>
        <p:spPr>
          <a:xfrm>
            <a:off x="3293725" y="3724425"/>
            <a:ext cx="197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Kernel</a:t>
            </a:r>
            <a:endParaRPr b="1" sz="2000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Trick</a:t>
            </a:r>
            <a:endParaRPr b="1" sz="2000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44"/>
          <p:cNvSpPr txBox="1"/>
          <p:nvPr/>
        </p:nvSpPr>
        <p:spPr>
          <a:xfrm>
            <a:off x="1140975" y="285125"/>
            <a:ext cx="67128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Case 2b: Linearly Inseparable 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91" name="Google Shape;991;p44"/>
          <p:cNvCxnSpPr/>
          <p:nvPr/>
        </p:nvCxnSpPr>
        <p:spPr>
          <a:xfrm>
            <a:off x="599120" y="3192050"/>
            <a:ext cx="342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2" name="Google Shape;992;p44"/>
          <p:cNvSpPr/>
          <p:nvPr/>
        </p:nvSpPr>
        <p:spPr>
          <a:xfrm>
            <a:off x="86166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44"/>
          <p:cNvSpPr/>
          <p:nvPr/>
        </p:nvSpPr>
        <p:spPr>
          <a:xfrm>
            <a:off x="1831950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44"/>
          <p:cNvSpPr/>
          <p:nvPr/>
        </p:nvSpPr>
        <p:spPr>
          <a:xfrm>
            <a:off x="69621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44"/>
          <p:cNvSpPr/>
          <p:nvPr/>
        </p:nvSpPr>
        <p:spPr>
          <a:xfrm>
            <a:off x="118573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44"/>
          <p:cNvSpPr/>
          <p:nvPr/>
        </p:nvSpPr>
        <p:spPr>
          <a:xfrm>
            <a:off x="304641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44"/>
          <p:cNvSpPr/>
          <p:nvPr/>
        </p:nvSpPr>
        <p:spPr>
          <a:xfrm>
            <a:off x="288096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44"/>
          <p:cNvSpPr/>
          <p:nvPr/>
        </p:nvSpPr>
        <p:spPr>
          <a:xfrm>
            <a:off x="337048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44"/>
          <p:cNvSpPr/>
          <p:nvPr/>
        </p:nvSpPr>
        <p:spPr>
          <a:xfrm>
            <a:off x="357103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44"/>
          <p:cNvSpPr/>
          <p:nvPr/>
        </p:nvSpPr>
        <p:spPr>
          <a:xfrm>
            <a:off x="1997400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44"/>
          <p:cNvSpPr/>
          <p:nvPr/>
        </p:nvSpPr>
        <p:spPr>
          <a:xfrm>
            <a:off x="2159438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44"/>
          <p:cNvSpPr/>
          <p:nvPr/>
        </p:nvSpPr>
        <p:spPr>
          <a:xfrm>
            <a:off x="2356463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3" name="Google Shape;1003;p44"/>
          <p:cNvCxnSpPr/>
          <p:nvPr/>
        </p:nvCxnSpPr>
        <p:spPr>
          <a:xfrm>
            <a:off x="2169125" y="2874200"/>
            <a:ext cx="9600" cy="6936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4" name="Google Shape;1004;p44"/>
          <p:cNvSpPr/>
          <p:nvPr/>
        </p:nvSpPr>
        <p:spPr>
          <a:xfrm>
            <a:off x="4263750" y="2488925"/>
            <a:ext cx="616500" cy="29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5" name="Google Shape;1005;p44"/>
          <p:cNvCxnSpPr/>
          <p:nvPr/>
        </p:nvCxnSpPr>
        <p:spPr>
          <a:xfrm>
            <a:off x="4995745" y="3305925"/>
            <a:ext cx="342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6" name="Google Shape;1006;p44"/>
          <p:cNvSpPr/>
          <p:nvPr/>
        </p:nvSpPr>
        <p:spPr>
          <a:xfrm>
            <a:off x="5547263" y="19816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44"/>
          <p:cNvSpPr/>
          <p:nvPr/>
        </p:nvSpPr>
        <p:spPr>
          <a:xfrm>
            <a:off x="6201425" y="29351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44"/>
          <p:cNvSpPr/>
          <p:nvPr/>
        </p:nvSpPr>
        <p:spPr>
          <a:xfrm>
            <a:off x="5478113" y="19046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44"/>
          <p:cNvSpPr/>
          <p:nvPr/>
        </p:nvSpPr>
        <p:spPr>
          <a:xfrm>
            <a:off x="5649788" y="21750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44"/>
          <p:cNvSpPr/>
          <p:nvPr/>
        </p:nvSpPr>
        <p:spPr>
          <a:xfrm>
            <a:off x="7556888" y="21068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44"/>
          <p:cNvSpPr/>
          <p:nvPr/>
        </p:nvSpPr>
        <p:spPr>
          <a:xfrm>
            <a:off x="7383538" y="21068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44"/>
          <p:cNvSpPr/>
          <p:nvPr/>
        </p:nvSpPr>
        <p:spPr>
          <a:xfrm>
            <a:off x="7722338" y="19816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44"/>
          <p:cNvSpPr/>
          <p:nvPr/>
        </p:nvSpPr>
        <p:spPr>
          <a:xfrm>
            <a:off x="7919488" y="18563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44"/>
          <p:cNvSpPr/>
          <p:nvPr/>
        </p:nvSpPr>
        <p:spPr>
          <a:xfrm>
            <a:off x="6382750" y="339742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44"/>
          <p:cNvSpPr/>
          <p:nvPr/>
        </p:nvSpPr>
        <p:spPr>
          <a:xfrm>
            <a:off x="6556063" y="339742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44"/>
          <p:cNvSpPr/>
          <p:nvPr/>
        </p:nvSpPr>
        <p:spPr>
          <a:xfrm>
            <a:off x="6747063" y="29351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7" name="Google Shape;1017;p44"/>
          <p:cNvCxnSpPr/>
          <p:nvPr/>
        </p:nvCxnSpPr>
        <p:spPr>
          <a:xfrm rot="-3900424">
            <a:off x="6233451" y="2039390"/>
            <a:ext cx="953595" cy="1965059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" name="Google Shape;1018;p44"/>
          <p:cNvCxnSpPr/>
          <p:nvPr/>
        </p:nvCxnSpPr>
        <p:spPr>
          <a:xfrm rot="-3900424">
            <a:off x="6205072" y="1285346"/>
            <a:ext cx="953595" cy="1965059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9" name="Google Shape;1019;p44"/>
          <p:cNvCxnSpPr/>
          <p:nvPr/>
        </p:nvCxnSpPr>
        <p:spPr>
          <a:xfrm rot="-3900424">
            <a:off x="6233457" y="1655641"/>
            <a:ext cx="953595" cy="1965059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20" name="Google Shape;1020;p44"/>
          <p:cNvSpPr/>
          <p:nvPr/>
        </p:nvSpPr>
        <p:spPr>
          <a:xfrm>
            <a:off x="3182725" y="3397425"/>
            <a:ext cx="2196000" cy="1454400"/>
          </a:xfrm>
          <a:prstGeom prst="frame">
            <a:avLst>
              <a:gd fmla="val 1250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44"/>
          <p:cNvSpPr txBox="1"/>
          <p:nvPr/>
        </p:nvSpPr>
        <p:spPr>
          <a:xfrm>
            <a:off x="3293725" y="3724425"/>
            <a:ext cx="197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Kernel</a:t>
            </a:r>
            <a:endParaRPr b="1" sz="2000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Trick</a:t>
            </a:r>
            <a:endParaRPr b="1" sz="2000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44"/>
          <p:cNvSpPr txBox="1"/>
          <p:nvPr/>
        </p:nvSpPr>
        <p:spPr>
          <a:xfrm>
            <a:off x="457650" y="1434125"/>
            <a:ext cx="373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Instead of explicitly transforming data (expensive!), we use a kernel function that computes similarity in the higher dimension WITHOUT actually going there.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45"/>
          <p:cNvSpPr txBox="1"/>
          <p:nvPr>
            <p:ph idx="1" type="body"/>
          </p:nvPr>
        </p:nvSpPr>
        <p:spPr>
          <a:xfrm>
            <a:off x="819150" y="1191250"/>
            <a:ext cx="6146700" cy="29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➔"/>
            </a:pPr>
            <a:r>
              <a:rPr b="1" lang="en" sz="2100">
                <a:solidFill>
                  <a:srgbClr val="999999"/>
                </a:solidFill>
              </a:rPr>
              <a:t>What is ML? Why ML?</a:t>
            </a:r>
            <a:endParaRPr b="1" sz="2100">
              <a:solidFill>
                <a:srgbClr val="99999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➔"/>
            </a:pPr>
            <a:r>
              <a:rPr b="1" lang="en" sz="2100">
                <a:solidFill>
                  <a:srgbClr val="999999"/>
                </a:solidFill>
              </a:rPr>
              <a:t>Categories of ML</a:t>
            </a:r>
            <a:endParaRPr b="1" sz="2100">
              <a:solidFill>
                <a:srgbClr val="99999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➔"/>
            </a:pPr>
            <a:r>
              <a:rPr b="1" lang="en" sz="2100">
                <a:solidFill>
                  <a:srgbClr val="000000"/>
                </a:solidFill>
              </a:rPr>
              <a:t>Support Vector Machines</a:t>
            </a:r>
            <a:endParaRPr b="1" sz="2100">
              <a:solidFill>
                <a:srgbClr val="000000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Basic idea</a:t>
            </a:r>
            <a:endParaRPr b="1" sz="1900">
              <a:solidFill>
                <a:srgbClr val="99999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Special Cases </a:t>
            </a:r>
            <a:endParaRPr b="1" sz="1900">
              <a:solidFill>
                <a:srgbClr val="99999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◆"/>
            </a:pPr>
            <a:r>
              <a:rPr b="1" lang="en" sz="1900">
                <a:solidFill>
                  <a:srgbClr val="000000"/>
                </a:solidFill>
              </a:rPr>
              <a:t>History and Development</a:t>
            </a:r>
            <a:endParaRPr b="1" sz="1900">
              <a:solidFill>
                <a:srgbClr val="000000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Math</a:t>
            </a:r>
            <a:endParaRPr b="1" sz="1900">
              <a:solidFill>
                <a:srgbClr val="999999"/>
              </a:solidFill>
            </a:endParaRPr>
          </a:p>
        </p:txBody>
      </p:sp>
      <p:sp>
        <p:nvSpPr>
          <p:cNvPr id="1028" name="Google Shape;1028;p45"/>
          <p:cNvSpPr txBox="1"/>
          <p:nvPr>
            <p:ph type="title"/>
          </p:nvPr>
        </p:nvSpPr>
        <p:spPr>
          <a:xfrm>
            <a:off x="3904550" y="382700"/>
            <a:ext cx="1886100" cy="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Agenda</a:t>
            </a:r>
            <a:endParaRPr sz="17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46"/>
          <p:cNvSpPr txBox="1"/>
          <p:nvPr/>
        </p:nvSpPr>
        <p:spPr>
          <a:xfrm>
            <a:off x="1140975" y="285125"/>
            <a:ext cx="67128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History</a:t>
            </a: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 and Development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34" name="Google Shape;1034;p46" title="ChatGPT Image Jan 7, 2026, 11_49_29 AM.png"/>
          <p:cNvPicPr preferRelativeResize="0"/>
          <p:nvPr/>
        </p:nvPicPr>
        <p:blipFill rotWithShape="1">
          <a:blip r:embed="rId3">
            <a:alphaModFix/>
          </a:blip>
          <a:srcRect b="23803" l="0" r="4662" t="22305"/>
          <a:stretch/>
        </p:blipFill>
        <p:spPr>
          <a:xfrm>
            <a:off x="1040038" y="1583525"/>
            <a:ext cx="7063926" cy="26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46"/>
          <p:cNvSpPr txBox="1"/>
          <p:nvPr/>
        </p:nvSpPr>
        <p:spPr>
          <a:xfrm>
            <a:off x="1338850" y="3629900"/>
            <a:ext cx="130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Vapnik and Chervonenkis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47"/>
          <p:cNvSpPr txBox="1"/>
          <p:nvPr>
            <p:ph idx="1" type="body"/>
          </p:nvPr>
        </p:nvSpPr>
        <p:spPr>
          <a:xfrm>
            <a:off x="819150" y="1191250"/>
            <a:ext cx="6146700" cy="29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➔"/>
            </a:pPr>
            <a:r>
              <a:rPr b="1" lang="en" sz="2100">
                <a:solidFill>
                  <a:srgbClr val="999999"/>
                </a:solidFill>
              </a:rPr>
              <a:t>What is ML? Why ML?</a:t>
            </a:r>
            <a:endParaRPr b="1" sz="2100">
              <a:solidFill>
                <a:srgbClr val="99999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➔"/>
            </a:pPr>
            <a:r>
              <a:rPr b="1" lang="en" sz="2100">
                <a:solidFill>
                  <a:srgbClr val="999999"/>
                </a:solidFill>
              </a:rPr>
              <a:t>Categories of ML</a:t>
            </a:r>
            <a:endParaRPr b="1" sz="2100">
              <a:solidFill>
                <a:srgbClr val="99999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➔"/>
            </a:pPr>
            <a:r>
              <a:rPr b="1" lang="en" sz="2100">
                <a:solidFill>
                  <a:srgbClr val="000000"/>
                </a:solidFill>
              </a:rPr>
              <a:t>Support Vector Machines</a:t>
            </a:r>
            <a:endParaRPr b="1" sz="2100">
              <a:solidFill>
                <a:srgbClr val="000000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Basic idea</a:t>
            </a:r>
            <a:endParaRPr b="1" sz="1900">
              <a:solidFill>
                <a:srgbClr val="99999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Special Cases </a:t>
            </a:r>
            <a:endParaRPr b="1" sz="1900">
              <a:solidFill>
                <a:srgbClr val="99999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History and Development</a:t>
            </a:r>
            <a:endParaRPr b="1" sz="1900">
              <a:solidFill>
                <a:srgbClr val="99999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◆"/>
            </a:pPr>
            <a:r>
              <a:rPr b="1" lang="en" sz="1900"/>
              <a:t>Math</a:t>
            </a:r>
            <a:endParaRPr b="1" sz="1900"/>
          </a:p>
        </p:txBody>
      </p:sp>
      <p:sp>
        <p:nvSpPr>
          <p:cNvPr id="1041" name="Google Shape;1041;p47"/>
          <p:cNvSpPr txBox="1"/>
          <p:nvPr>
            <p:ph type="title"/>
          </p:nvPr>
        </p:nvSpPr>
        <p:spPr>
          <a:xfrm>
            <a:off x="3904550" y="382700"/>
            <a:ext cx="1886100" cy="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Agenda</a:t>
            </a:r>
            <a:endParaRPr sz="17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48"/>
          <p:cNvSpPr txBox="1"/>
          <p:nvPr/>
        </p:nvSpPr>
        <p:spPr>
          <a:xfrm>
            <a:off x="1131325" y="258125"/>
            <a:ext cx="67128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Hard Margin SVM 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Math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7" name="Google Shape;1047;p48"/>
          <p:cNvSpPr txBox="1"/>
          <p:nvPr/>
        </p:nvSpPr>
        <p:spPr>
          <a:xfrm>
            <a:off x="491225" y="1025100"/>
            <a:ext cx="77172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Problem Setup: Binary Classification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We want to classify data into two categories. For example, predicting whether a student gets into tech school (y = +1) or does not (y = -1).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 Data: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18288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 total students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18288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For each student i, we have: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22860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 feature vector xᵢ (e.g., GPA, SAT scores, … 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22860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 label yᵢ ∈ {-1, +1}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The Goal: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Build an SVM model that creates a maximum margin classifier—a decision boundary with the largest possible "safety zone" between the two classes. This breathing room helps the model generalize better to new, unseen data.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8" name="Google Shape;1048;p48"/>
          <p:cNvPicPr preferRelativeResize="0"/>
          <p:nvPr/>
        </p:nvPicPr>
        <p:blipFill rotWithShape="1">
          <a:blip r:embed="rId3">
            <a:alphaModFix/>
          </a:blip>
          <a:srcRect b="76706" l="25884" r="33099" t="0"/>
          <a:stretch/>
        </p:blipFill>
        <p:spPr>
          <a:xfrm rot="-5400000">
            <a:off x="6156462" y="1764429"/>
            <a:ext cx="1907200" cy="14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49"/>
          <p:cNvSpPr txBox="1"/>
          <p:nvPr/>
        </p:nvSpPr>
        <p:spPr>
          <a:xfrm>
            <a:off x="1131325" y="258125"/>
            <a:ext cx="67128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Hard Margin SVM 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Math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4" name="Google Shape;1054;p49"/>
          <p:cNvSpPr/>
          <p:nvPr/>
        </p:nvSpPr>
        <p:spPr>
          <a:xfrm>
            <a:off x="502800" y="552875"/>
            <a:ext cx="1955400" cy="102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To find the best separating boundary, we define three parallel hyperplanes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49"/>
          <p:cNvSpPr/>
          <p:nvPr/>
        </p:nvSpPr>
        <p:spPr>
          <a:xfrm>
            <a:off x="305400" y="2488925"/>
            <a:ext cx="2152800" cy="123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What is the distance between the two margin boundaries?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6" name="Google Shape;1056;p49"/>
          <p:cNvPicPr preferRelativeResize="0"/>
          <p:nvPr/>
        </p:nvPicPr>
        <p:blipFill rotWithShape="1">
          <a:blip r:embed="rId3">
            <a:alphaModFix/>
          </a:blip>
          <a:srcRect b="0" l="6127" r="3497" t="28540"/>
          <a:stretch/>
        </p:blipFill>
        <p:spPr>
          <a:xfrm rot="-5400000">
            <a:off x="3073100" y="950000"/>
            <a:ext cx="3692825" cy="39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8" y="3445634"/>
            <a:ext cx="3992799" cy="14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50"/>
          <p:cNvSpPr txBox="1"/>
          <p:nvPr/>
        </p:nvSpPr>
        <p:spPr>
          <a:xfrm>
            <a:off x="1131325" y="200333"/>
            <a:ext cx="67128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Hard Margin SVM 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Math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63" name="Google Shape;106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25" y="1053629"/>
            <a:ext cx="4360884" cy="37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9" y="1024679"/>
            <a:ext cx="4267191" cy="249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50"/>
          <p:cNvPicPr preferRelativeResize="0"/>
          <p:nvPr/>
        </p:nvPicPr>
        <p:blipFill rotWithShape="1">
          <a:blip r:embed="rId5">
            <a:alphaModFix/>
          </a:blip>
          <a:srcRect b="74846" l="79675" r="3557" t="3158"/>
          <a:stretch/>
        </p:blipFill>
        <p:spPr>
          <a:xfrm>
            <a:off x="4789025" y="3146979"/>
            <a:ext cx="598876" cy="4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51"/>
          <p:cNvSpPr txBox="1"/>
          <p:nvPr/>
        </p:nvSpPr>
        <p:spPr>
          <a:xfrm>
            <a:off x="1131325" y="258125"/>
            <a:ext cx="67128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Hard Margin SVM 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Math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71" name="Google Shape;1071;p51"/>
          <p:cNvPicPr preferRelativeResize="0"/>
          <p:nvPr/>
        </p:nvPicPr>
        <p:blipFill rotWithShape="1">
          <a:blip r:embed="rId3">
            <a:alphaModFix/>
          </a:blip>
          <a:srcRect b="74846" l="79675" r="3557" t="3158"/>
          <a:stretch/>
        </p:blipFill>
        <p:spPr>
          <a:xfrm>
            <a:off x="4789025" y="3792325"/>
            <a:ext cx="598876" cy="4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51"/>
          <p:cNvPicPr preferRelativeResize="0"/>
          <p:nvPr/>
        </p:nvPicPr>
        <p:blipFill rotWithShape="1">
          <a:blip r:embed="rId4">
            <a:alphaModFix/>
          </a:blip>
          <a:srcRect b="21783" l="0" r="0" t="0"/>
          <a:stretch/>
        </p:blipFill>
        <p:spPr>
          <a:xfrm>
            <a:off x="431725" y="1130675"/>
            <a:ext cx="4189575" cy="29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51"/>
          <p:cNvPicPr preferRelativeResize="0"/>
          <p:nvPr/>
        </p:nvPicPr>
        <p:blipFill rotWithShape="1">
          <a:blip r:embed="rId4">
            <a:alphaModFix/>
          </a:blip>
          <a:srcRect b="0" l="0" r="0" t="76932"/>
          <a:stretch/>
        </p:blipFill>
        <p:spPr>
          <a:xfrm>
            <a:off x="4572000" y="2166399"/>
            <a:ext cx="4189575" cy="86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/>
        </p:nvSpPr>
        <p:spPr>
          <a:xfrm>
            <a:off x="1813199" y="289622"/>
            <a:ext cx="52413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Why Machine Learning?</a:t>
            </a:r>
            <a:endParaRPr sz="3000">
              <a:solidFill>
                <a:srgbClr val="5FCBE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Text&#10;&#10;Description automatically generated" id="152" name="Google Shape;152;p16"/>
          <p:cNvPicPr preferRelativeResize="0"/>
          <p:nvPr/>
        </p:nvPicPr>
        <p:blipFill rotWithShape="1">
          <a:blip r:embed="rId3">
            <a:alphaModFix/>
          </a:blip>
          <a:srcRect b="10386" l="31279" r="30608" t="3636"/>
          <a:stretch/>
        </p:blipFill>
        <p:spPr>
          <a:xfrm>
            <a:off x="1108987" y="1706625"/>
            <a:ext cx="1230216" cy="145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sh If Else Statement: How to Use it in Your Scripts -" id="153" name="Google Shape;15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7828" y="1839852"/>
            <a:ext cx="2110878" cy="14569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/>
          <p:nvPr/>
        </p:nvSpPr>
        <p:spPr>
          <a:xfrm>
            <a:off x="6099160" y="2218465"/>
            <a:ext cx="44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if</a:t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6746226" y="2218471"/>
            <a:ext cx="61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else</a:t>
            </a:r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3430485" y="1968062"/>
            <a:ext cx="1322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4U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credit card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free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amazing</a:t>
            </a:r>
            <a:endParaRPr/>
          </a:p>
        </p:txBody>
      </p:sp>
      <p:sp>
        <p:nvSpPr>
          <p:cNvPr id="157" name="Google Shape;157;p16"/>
          <p:cNvSpPr txBox="1"/>
          <p:nvPr/>
        </p:nvSpPr>
        <p:spPr>
          <a:xfrm>
            <a:off x="3612153" y="5583482"/>
            <a:ext cx="275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traditional approach</a:t>
            </a:r>
            <a:endParaRPr sz="1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52" title="SVM_GitHub_Q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25" y="633000"/>
            <a:ext cx="3038500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52"/>
          <p:cNvPicPr preferRelativeResize="0"/>
          <p:nvPr/>
        </p:nvPicPr>
        <p:blipFill rotWithShape="1">
          <a:blip r:embed="rId4">
            <a:alphaModFix/>
          </a:blip>
          <a:srcRect b="15816" l="10821" r="9547" t="18198"/>
          <a:stretch/>
        </p:blipFill>
        <p:spPr>
          <a:xfrm>
            <a:off x="791750" y="3771026"/>
            <a:ext cx="3038501" cy="93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52"/>
          <p:cNvPicPr preferRelativeResize="0"/>
          <p:nvPr/>
        </p:nvPicPr>
        <p:blipFill rotWithShape="1">
          <a:blip r:embed="rId5">
            <a:alphaModFix/>
          </a:blip>
          <a:srcRect b="14527" l="3094" r="6953" t="12655"/>
          <a:stretch/>
        </p:blipFill>
        <p:spPr>
          <a:xfrm>
            <a:off x="5079524" y="3771025"/>
            <a:ext cx="3038500" cy="79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52" title="Vikas_Gowda_LinkedIn_QR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9525" y="732525"/>
            <a:ext cx="3038501" cy="303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/>
        </p:nvSpPr>
        <p:spPr>
          <a:xfrm>
            <a:off x="1813199" y="289622"/>
            <a:ext cx="52413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Why Machine Learning?</a:t>
            </a:r>
            <a:endParaRPr sz="3000">
              <a:solidFill>
                <a:srgbClr val="5FCBE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Text&#10;&#10;Description automatically generated" id="163" name="Google Shape;163;p17"/>
          <p:cNvPicPr preferRelativeResize="0"/>
          <p:nvPr/>
        </p:nvPicPr>
        <p:blipFill rotWithShape="1">
          <a:blip r:embed="rId3">
            <a:alphaModFix/>
          </a:blip>
          <a:srcRect b="10386" l="31279" r="30608" t="3636"/>
          <a:stretch/>
        </p:blipFill>
        <p:spPr>
          <a:xfrm>
            <a:off x="374100" y="289625"/>
            <a:ext cx="1230216" cy="145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/>
          <p:nvPr/>
        </p:nvSpPr>
        <p:spPr>
          <a:xfrm>
            <a:off x="442072" y="2296549"/>
            <a:ext cx="1322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4U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credit card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free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amazing</a:t>
            </a:r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3612153" y="5583482"/>
            <a:ext cx="275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traditional approach</a:t>
            </a:r>
            <a:endParaRPr sz="1100"/>
          </a:p>
        </p:txBody>
      </p:sp>
      <p:pic>
        <p:nvPicPr>
          <p:cNvPr id="166" name="Google Shape;166;p17"/>
          <p:cNvPicPr preferRelativeResize="0"/>
          <p:nvPr/>
        </p:nvPicPr>
        <p:blipFill rotWithShape="1">
          <a:blip r:embed="rId4">
            <a:alphaModFix/>
          </a:blip>
          <a:srcRect b="0" l="2286" r="0" t="5401"/>
          <a:stretch/>
        </p:blipFill>
        <p:spPr>
          <a:xfrm>
            <a:off x="2335000" y="1431675"/>
            <a:ext cx="4650675" cy="24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2150" y="1280051"/>
            <a:ext cx="1430878" cy="10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/>
        </p:nvSpPr>
        <p:spPr>
          <a:xfrm>
            <a:off x="1813199" y="289622"/>
            <a:ext cx="52413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Why Machine Learning?</a:t>
            </a:r>
            <a:endParaRPr sz="3000">
              <a:solidFill>
                <a:srgbClr val="5FCBE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Text&#10;&#10;Description automatically generated" id="173" name="Google Shape;173;p18"/>
          <p:cNvPicPr preferRelativeResize="0"/>
          <p:nvPr/>
        </p:nvPicPr>
        <p:blipFill rotWithShape="1">
          <a:blip r:embed="rId3">
            <a:alphaModFix/>
          </a:blip>
          <a:srcRect b="10386" l="31279" r="30608" t="3636"/>
          <a:stretch/>
        </p:blipFill>
        <p:spPr>
          <a:xfrm>
            <a:off x="374100" y="289625"/>
            <a:ext cx="1230216" cy="145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/>
          <p:nvPr/>
        </p:nvSpPr>
        <p:spPr>
          <a:xfrm>
            <a:off x="442072" y="2296549"/>
            <a:ext cx="1322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For </a:t>
            </a:r>
            <a:r>
              <a:rPr b="1" lang="en" sz="180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U</a:t>
            </a:r>
            <a:endParaRPr b="1">
              <a:solidFill>
                <a:srgbClr val="CC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credit card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free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amazing</a:t>
            </a:r>
            <a:endParaRPr/>
          </a:p>
        </p:txBody>
      </p:sp>
      <p:sp>
        <p:nvSpPr>
          <p:cNvPr id="175" name="Google Shape;175;p18"/>
          <p:cNvSpPr txBox="1"/>
          <p:nvPr/>
        </p:nvSpPr>
        <p:spPr>
          <a:xfrm>
            <a:off x="3612153" y="5583482"/>
            <a:ext cx="275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traditional approach</a:t>
            </a:r>
            <a:endParaRPr sz="1100"/>
          </a:p>
        </p:txBody>
      </p:sp>
      <p:pic>
        <p:nvPicPr>
          <p:cNvPr id="176" name="Google Shape;176;p18"/>
          <p:cNvPicPr preferRelativeResize="0"/>
          <p:nvPr/>
        </p:nvPicPr>
        <p:blipFill rotWithShape="1">
          <a:blip r:embed="rId4">
            <a:alphaModFix/>
          </a:blip>
          <a:srcRect b="0" l="2286" r="0" t="5401"/>
          <a:stretch/>
        </p:blipFill>
        <p:spPr>
          <a:xfrm>
            <a:off x="2335000" y="1431675"/>
            <a:ext cx="4650675" cy="24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2150" y="1280051"/>
            <a:ext cx="1430878" cy="10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/>
        </p:nvSpPr>
        <p:spPr>
          <a:xfrm>
            <a:off x="1813199" y="289622"/>
            <a:ext cx="52413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Why Machine Learning?</a:t>
            </a:r>
            <a:endParaRPr sz="3000">
              <a:solidFill>
                <a:srgbClr val="5FCBE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Text&#10;&#10;Description automatically generated" id="183" name="Google Shape;183;p19"/>
          <p:cNvPicPr preferRelativeResize="0"/>
          <p:nvPr/>
        </p:nvPicPr>
        <p:blipFill rotWithShape="1">
          <a:blip r:embed="rId3">
            <a:alphaModFix/>
          </a:blip>
          <a:srcRect b="10386" l="31279" r="30608" t="3636"/>
          <a:stretch/>
        </p:blipFill>
        <p:spPr>
          <a:xfrm>
            <a:off x="374100" y="289625"/>
            <a:ext cx="1230216" cy="145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/>
        </p:nvSpPr>
        <p:spPr>
          <a:xfrm>
            <a:off x="442072" y="2296549"/>
            <a:ext cx="1322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For U</a:t>
            </a:r>
            <a:endParaRPr b="1">
              <a:solidFill>
                <a:srgbClr val="CC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credit card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free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amazing</a:t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3612153" y="5583482"/>
            <a:ext cx="275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traditional approach</a:t>
            </a:r>
            <a:endParaRPr sz="1100"/>
          </a:p>
        </p:txBody>
      </p:sp>
      <p:pic>
        <p:nvPicPr>
          <p:cNvPr id="186" name="Google Shape;18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9963" y="1219926"/>
            <a:ext cx="5044075" cy="29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819150" y="1191250"/>
            <a:ext cx="6146700" cy="29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➔"/>
            </a:pPr>
            <a:r>
              <a:rPr b="1" lang="en" sz="2100">
                <a:solidFill>
                  <a:srgbClr val="999999"/>
                </a:solidFill>
              </a:rPr>
              <a:t>What is ML? Why ML?</a:t>
            </a:r>
            <a:endParaRPr b="1" sz="2100">
              <a:solidFill>
                <a:srgbClr val="99999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➔"/>
            </a:pPr>
            <a:r>
              <a:rPr b="1" lang="en" sz="2100">
                <a:solidFill>
                  <a:srgbClr val="000000"/>
                </a:solidFill>
              </a:rPr>
              <a:t>Categories of ML</a:t>
            </a:r>
            <a:endParaRPr b="1"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➔"/>
            </a:pPr>
            <a:r>
              <a:rPr b="1" lang="en" sz="2100">
                <a:solidFill>
                  <a:srgbClr val="999999"/>
                </a:solidFill>
              </a:rPr>
              <a:t>Support Vector Machines</a:t>
            </a:r>
            <a:endParaRPr b="1" sz="2100">
              <a:solidFill>
                <a:srgbClr val="99999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Basic idea</a:t>
            </a:r>
            <a:endParaRPr b="1" sz="1900">
              <a:solidFill>
                <a:srgbClr val="99999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Special Cases </a:t>
            </a:r>
            <a:endParaRPr b="1" sz="1900">
              <a:solidFill>
                <a:srgbClr val="99999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History and Development</a:t>
            </a:r>
            <a:endParaRPr b="1" sz="1900">
              <a:solidFill>
                <a:srgbClr val="99999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Math</a:t>
            </a:r>
            <a:endParaRPr b="1" sz="1900">
              <a:solidFill>
                <a:srgbClr val="999999"/>
              </a:solidFill>
            </a:endParaRPr>
          </a:p>
        </p:txBody>
      </p:sp>
      <p:sp>
        <p:nvSpPr>
          <p:cNvPr id="192" name="Google Shape;192;p20"/>
          <p:cNvSpPr txBox="1"/>
          <p:nvPr>
            <p:ph type="title"/>
          </p:nvPr>
        </p:nvSpPr>
        <p:spPr>
          <a:xfrm>
            <a:off x="3904550" y="382700"/>
            <a:ext cx="1886100" cy="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Agenda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21"/>
          <p:cNvGrpSpPr/>
          <p:nvPr/>
        </p:nvGrpSpPr>
        <p:grpSpPr>
          <a:xfrm>
            <a:off x="1014915" y="1269266"/>
            <a:ext cx="7245668" cy="3087552"/>
            <a:chOff x="-111500" y="452862"/>
            <a:chExt cx="9833969" cy="4190488"/>
          </a:xfrm>
        </p:grpSpPr>
        <p:sp>
          <p:nvSpPr>
            <p:cNvPr id="198" name="Google Shape;198;p21"/>
            <p:cNvSpPr/>
            <p:nvPr/>
          </p:nvSpPr>
          <p:spPr>
            <a:xfrm>
              <a:off x="7761291" y="2559453"/>
              <a:ext cx="1270500" cy="228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71135"/>
                  </a:lnTo>
                  <a:lnTo>
                    <a:pt x="120000" y="71135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99" name="Google Shape;199;p21"/>
            <p:cNvSpPr/>
            <p:nvPr/>
          </p:nvSpPr>
          <p:spPr>
            <a:xfrm>
              <a:off x="7761291" y="2559453"/>
              <a:ext cx="750900" cy="14481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2297"/>
                  </a:lnTo>
                  <a:lnTo>
                    <a:pt x="120000" y="112297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0" name="Google Shape;200;p21"/>
            <p:cNvSpPr/>
            <p:nvPr/>
          </p:nvSpPr>
          <p:spPr>
            <a:xfrm>
              <a:off x="7045502" y="2559453"/>
              <a:ext cx="715800" cy="3198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5110"/>
                  </a:lnTo>
                  <a:lnTo>
                    <a:pt x="0" y="85110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1" name="Google Shape;201;p21"/>
            <p:cNvSpPr/>
            <p:nvPr/>
          </p:nvSpPr>
          <p:spPr>
            <a:xfrm>
              <a:off x="5033737" y="1090088"/>
              <a:ext cx="2727600" cy="8322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06594"/>
                  </a:lnTo>
                  <a:lnTo>
                    <a:pt x="120000" y="106594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3755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2" name="Google Shape;202;p21"/>
            <p:cNvSpPr/>
            <p:nvPr/>
          </p:nvSpPr>
          <p:spPr>
            <a:xfrm>
              <a:off x="4636943" y="2587338"/>
              <a:ext cx="639000" cy="1132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0149"/>
                  </a:lnTo>
                  <a:lnTo>
                    <a:pt x="120000" y="110149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3" name="Google Shape;203;p21"/>
            <p:cNvSpPr/>
            <p:nvPr/>
          </p:nvSpPr>
          <p:spPr>
            <a:xfrm>
              <a:off x="3194336" y="2587338"/>
              <a:ext cx="1442700" cy="3906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91430"/>
                  </a:lnTo>
                  <a:lnTo>
                    <a:pt x="0" y="91430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4" name="Google Shape;204;p21"/>
            <p:cNvSpPr/>
            <p:nvPr/>
          </p:nvSpPr>
          <p:spPr>
            <a:xfrm>
              <a:off x="4636943" y="1090088"/>
              <a:ext cx="396900" cy="8601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107029"/>
                  </a:lnTo>
                  <a:lnTo>
                    <a:pt x="0" y="107029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3755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5" name="Google Shape;205;p21"/>
            <p:cNvSpPr/>
            <p:nvPr/>
          </p:nvSpPr>
          <p:spPr>
            <a:xfrm>
              <a:off x="1481101" y="2587338"/>
              <a:ext cx="511500" cy="1312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1503"/>
                  </a:lnTo>
                  <a:lnTo>
                    <a:pt x="120000" y="111503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6" name="Google Shape;206;p21"/>
            <p:cNvSpPr/>
            <p:nvPr/>
          </p:nvSpPr>
          <p:spPr>
            <a:xfrm>
              <a:off x="480517" y="2587338"/>
              <a:ext cx="1000500" cy="3543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8515"/>
                  </a:lnTo>
                  <a:lnTo>
                    <a:pt x="0" y="88515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7" name="Google Shape;207;p21"/>
            <p:cNvSpPr/>
            <p:nvPr/>
          </p:nvSpPr>
          <p:spPr>
            <a:xfrm>
              <a:off x="1481101" y="1090088"/>
              <a:ext cx="3552600" cy="8601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107029"/>
                  </a:lnTo>
                  <a:lnTo>
                    <a:pt x="0" y="107029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3755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8" name="Google Shape;208;p21"/>
            <p:cNvSpPr/>
            <p:nvPr/>
          </p:nvSpPr>
          <p:spPr>
            <a:xfrm>
              <a:off x="4211304" y="452862"/>
              <a:ext cx="16449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4322804" y="558787"/>
              <a:ext cx="16449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1"/>
            <p:cNvSpPr txBox="1"/>
            <p:nvPr/>
          </p:nvSpPr>
          <p:spPr>
            <a:xfrm>
              <a:off x="4341468" y="577451"/>
              <a:ext cx="1607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525" lIns="50525" spcFirstLastPara="1" rIns="50525" wrap="square" tIns="50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26"/>
                <a:buFont typeface="Trebuchet MS"/>
                <a:buNone/>
              </a:pPr>
              <a:r>
                <a:rPr lang="en" sz="1326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Machine Learning</a:t>
              </a:r>
              <a:endParaRPr sz="1031"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833242" y="1950112"/>
              <a:ext cx="12957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944743" y="2056038"/>
              <a:ext cx="12957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1"/>
            <p:cNvSpPr txBox="1"/>
            <p:nvPr/>
          </p:nvSpPr>
          <p:spPr>
            <a:xfrm>
              <a:off x="963407" y="2074702"/>
              <a:ext cx="12585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Supervised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Learning</a:t>
              </a:r>
              <a:endParaRPr sz="1031"/>
            </a:p>
          </p:txBody>
        </p:sp>
        <p:sp>
          <p:nvSpPr>
            <p:cNvPr id="214" name="Google Shape;214;p21"/>
            <p:cNvSpPr/>
            <p:nvPr/>
          </p:nvSpPr>
          <p:spPr>
            <a:xfrm>
              <a:off x="-111500" y="2941653"/>
              <a:ext cx="1184100" cy="4770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0" y="3047578"/>
              <a:ext cx="1184100" cy="4770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1"/>
            <p:cNvSpPr txBox="1"/>
            <p:nvPr/>
          </p:nvSpPr>
          <p:spPr>
            <a:xfrm>
              <a:off x="13974" y="3061552"/>
              <a:ext cx="1156200" cy="4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Regression</a:t>
              </a:r>
              <a:endParaRPr sz="1031"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1220818" y="3900224"/>
              <a:ext cx="15435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1332318" y="4006150"/>
              <a:ext cx="15435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 txBox="1"/>
            <p:nvPr/>
          </p:nvSpPr>
          <p:spPr>
            <a:xfrm>
              <a:off x="1350982" y="4024814"/>
              <a:ext cx="15060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Classification</a:t>
              </a:r>
              <a:endParaRPr sz="1031"/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3824519" y="1950112"/>
              <a:ext cx="16248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3936020" y="2056038"/>
              <a:ext cx="16248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1"/>
            <p:cNvSpPr txBox="1"/>
            <p:nvPr/>
          </p:nvSpPr>
          <p:spPr>
            <a:xfrm>
              <a:off x="3954684" y="2074702"/>
              <a:ext cx="15876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Unsupervised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Learning </a:t>
              </a:r>
              <a:endParaRPr sz="1031"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2606893" y="2977809"/>
              <a:ext cx="1174800" cy="451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2718394" y="3083735"/>
              <a:ext cx="1174800" cy="451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1"/>
            <p:cNvSpPr txBox="1"/>
            <p:nvPr/>
          </p:nvSpPr>
          <p:spPr>
            <a:xfrm>
              <a:off x="2731608" y="3096949"/>
              <a:ext cx="11484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Clustering</a:t>
              </a:r>
              <a:endParaRPr sz="1031"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4517291" y="3719745"/>
              <a:ext cx="15174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4628792" y="3825670"/>
              <a:ext cx="15174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1"/>
            <p:cNvSpPr txBox="1"/>
            <p:nvPr/>
          </p:nvSpPr>
          <p:spPr>
            <a:xfrm>
              <a:off x="4647456" y="3844334"/>
              <a:ext cx="14802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Association Analysis</a:t>
              </a:r>
              <a:endParaRPr sz="1031"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6929921" y="1922227"/>
              <a:ext cx="16626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7041421" y="2028152"/>
              <a:ext cx="16626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1"/>
            <p:cNvSpPr txBox="1"/>
            <p:nvPr/>
          </p:nvSpPr>
          <p:spPr>
            <a:xfrm>
              <a:off x="7060085" y="2046816"/>
              <a:ext cx="1625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Reinforcement Learning</a:t>
              </a:r>
              <a:endParaRPr sz="1031"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6317584" y="2879192"/>
              <a:ext cx="14559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6429085" y="2985117"/>
              <a:ext cx="14559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1"/>
            <p:cNvSpPr txBox="1"/>
            <p:nvPr/>
          </p:nvSpPr>
          <p:spPr>
            <a:xfrm>
              <a:off x="6447749" y="3003781"/>
              <a:ext cx="1418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Dynamic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Programming</a:t>
              </a:r>
              <a:endParaRPr sz="1031"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8010441" y="4007597"/>
              <a:ext cx="1003500" cy="5298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8121942" y="4113523"/>
              <a:ext cx="1003500" cy="5298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1"/>
            <p:cNvSpPr txBox="1"/>
            <p:nvPr/>
          </p:nvSpPr>
          <p:spPr>
            <a:xfrm>
              <a:off x="8137461" y="4129042"/>
              <a:ext cx="972600" cy="4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Gaming</a:t>
              </a:r>
              <a:endParaRPr sz="1031"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8452368" y="2787750"/>
              <a:ext cx="11586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8563869" y="2893675"/>
              <a:ext cx="11586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1"/>
            <p:cNvSpPr txBox="1"/>
            <p:nvPr/>
          </p:nvSpPr>
          <p:spPr>
            <a:xfrm>
              <a:off x="8582533" y="2912339"/>
              <a:ext cx="1121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Robot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Navigation</a:t>
              </a:r>
              <a:endParaRPr sz="1031"/>
            </a:p>
          </p:txBody>
        </p:sp>
      </p:grpSp>
      <p:sp>
        <p:nvSpPr>
          <p:cNvPr id="241" name="Google Shape;241;p21"/>
          <p:cNvSpPr txBox="1"/>
          <p:nvPr/>
        </p:nvSpPr>
        <p:spPr>
          <a:xfrm>
            <a:off x="1929000" y="285125"/>
            <a:ext cx="55830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Categories of Machine Learning</a:t>
            </a:r>
            <a:endParaRPr sz="3000">
              <a:solidFill>
                <a:srgbClr val="5FCBE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